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4" r:id="rId3"/>
    <p:sldId id="258" r:id="rId4"/>
    <p:sldId id="261" r:id="rId5"/>
    <p:sldId id="260" r:id="rId6"/>
    <p:sldId id="259" r:id="rId7"/>
    <p:sldId id="257" r:id="rId8"/>
    <p:sldId id="265" r:id="rId9"/>
    <p:sldId id="263" r:id="rId10"/>
    <p:sldId id="277" r:id="rId11"/>
    <p:sldId id="278" r:id="rId12"/>
    <p:sldId id="268" r:id="rId13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Eurostile" panose="020B0504020202050204" pitchFamily="34" charset="0"/>
      <p:regular r:id="rId18"/>
      <p:bold r:id="rId19"/>
    </p:embeddedFont>
    <p:embeddedFont>
      <p:font typeface="Helios" panose="020B0504020202020204" pitchFamily="34" charset="0"/>
      <p:regular r:id="rId20"/>
    </p:embeddedFont>
    <p:embeddedFont>
      <p:font typeface="Helios Bold" panose="020B0704020202020204" pitchFamily="34" charset="0"/>
      <p:regular r:id="rId21"/>
      <p:bold r:id="rId22"/>
    </p:embeddedFont>
    <p:embeddedFont>
      <p:font typeface="JetBrains Mono" panose="02000009000000000000" pitchFamily="49" charset="0"/>
      <p:regular r:id="rId23"/>
      <p:bold r:id="rId24"/>
      <p:italic r:id="rId25"/>
      <p:boldItalic r:id="rId26"/>
    </p:embeddedFont>
    <p:embeddedFont>
      <p:font typeface="JetBrains Mono Light" panose="02000009000000000000" pitchFamily="49" charset="0"/>
      <p:regular r:id="rId27"/>
      <p:bold r:id="rId28"/>
      <p:italic r:id="rId29"/>
      <p:boldItalic r:id="rId30"/>
    </p:embeddedFont>
    <p:embeddedFont>
      <p:font typeface="JetBrains Mono Medium" panose="02000009000000000000" pitchFamily="49" charset="0"/>
      <p:regular r:id="rId31"/>
      <p:bold r:id="rId32"/>
      <p:italic r:id="rId33"/>
      <p:boldItalic r:id="rId34"/>
    </p:embeddedFont>
    <p:embeddedFont>
      <p:font typeface="Lato" panose="020F0502020204030203" pitchFamily="34" charset="0"/>
      <p:regular r:id="rId35"/>
      <p:bold r:id="rId36"/>
    </p:embeddedFont>
    <p:embeddedFont>
      <p:font typeface="TT Hoves Bold" panose="02000003020000060003" pitchFamily="2" charset="0"/>
      <p:regular r:id="rId37"/>
      <p:bold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 autoAdjust="0"/>
    <p:restoredTop sz="94529" autoAdjust="0"/>
  </p:normalViewPr>
  <p:slideViewPr>
    <p:cSldViewPr>
      <p:cViewPr>
        <p:scale>
          <a:sx n="63" d="100"/>
          <a:sy n="63" d="100"/>
        </p:scale>
        <p:origin x="1480" y="7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presProps" Target="presProps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font" Target="fonts/font2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7696200" y="0"/>
            <a:ext cx="18562305" cy="8555165"/>
            <a:chOff x="0" y="0"/>
            <a:chExt cx="406400" cy="1873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144000" y="2051466"/>
            <a:ext cx="12503082" cy="10287000"/>
            <a:chOff x="0" y="0"/>
            <a:chExt cx="6184570" cy="50883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184570" cy="5088399"/>
            </a:xfrm>
            <a:custGeom>
              <a:avLst/>
              <a:gdLst/>
              <a:ahLst/>
              <a:cxnLst/>
              <a:rect l="l" t="t" r="r" b="b"/>
              <a:pathLst>
                <a:path w="6184570" h="5088399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184570" cy="5088399"/>
            </a:xfrm>
            <a:custGeom>
              <a:avLst/>
              <a:gdLst/>
              <a:ahLst/>
              <a:cxnLst/>
              <a:rect l="l" t="t" r="r" b="b"/>
              <a:pathLst>
                <a:path w="6184570" h="5088399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blipFill>
              <a:blip r:embed="rId2"/>
              <a:stretch>
                <a:fillRect l="-11745" r="-11745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9006848" y="6804594"/>
            <a:ext cx="7555842" cy="3482406"/>
            <a:chOff x="0" y="0"/>
            <a:chExt cx="406400" cy="18730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1005306"/>
            <a:ext cx="4465420" cy="405367"/>
            <a:chOff x="0" y="-37"/>
            <a:chExt cx="5953893" cy="54049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53917" cy="534592"/>
            </a:xfrm>
            <a:custGeom>
              <a:avLst/>
              <a:gdLst/>
              <a:ahLst/>
              <a:cxnLst/>
              <a:rect l="l" t="t" r="r" b="b"/>
              <a:pathLst>
                <a:path w="453917" h="534592">
                  <a:moveTo>
                    <a:pt x="0" y="0"/>
                  </a:moveTo>
                  <a:lnTo>
                    <a:pt x="453917" y="0"/>
                  </a:lnTo>
                  <a:lnTo>
                    <a:pt x="453917" y="534592"/>
                  </a:lnTo>
                  <a:lnTo>
                    <a:pt x="0" y="534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803451" y="-37"/>
              <a:ext cx="5150442" cy="540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1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JetBrains Mono Medium"/>
                  <a:ea typeface="JetBrains Mono Medium"/>
                  <a:cs typeface="JetBrains Mono Medium"/>
                  <a:sym typeface="JetBrains Mono Medium"/>
                </a:rPr>
                <a:t>Tender Ease</a:t>
              </a:r>
              <a:endParaRPr lang="en-US" sz="2401" dirty="0">
                <a:solidFill>
                  <a:schemeClr val="tx1">
                    <a:lumMod val="65000"/>
                    <a:lumOff val="35000"/>
                  </a:schemeClr>
                </a:solidFill>
                <a:latin typeface="Helios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1729750" y="924818"/>
            <a:ext cx="5577175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99"/>
              </a:lnSpc>
            </a:pPr>
            <a:r>
              <a:rPr lang="en-US" sz="2999" dirty="0">
                <a:solidFill>
                  <a:srgbClr val="FFFFFF"/>
                </a:solidFill>
                <a:latin typeface="Helios"/>
              </a:rPr>
              <a:t>01.04.24</a:t>
            </a:r>
            <a:endParaRPr lang="en-US" sz="2999" dirty="0">
              <a:solidFill>
                <a:srgbClr val="FFFFFF"/>
              </a:solidFill>
              <a:latin typeface="Helios Bold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1028700" y="3039904"/>
            <a:ext cx="7282512" cy="4207193"/>
            <a:chOff x="0" y="0"/>
            <a:chExt cx="9710016" cy="5609591"/>
          </a:xfrm>
        </p:grpSpPr>
        <p:sp>
          <p:nvSpPr>
            <p:cNvPr id="16" name="TextBox 16"/>
            <p:cNvSpPr txBox="1"/>
            <p:nvPr/>
          </p:nvSpPr>
          <p:spPr>
            <a:xfrm>
              <a:off x="0" y="4901989"/>
              <a:ext cx="9710016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ru-RU" sz="3199" dirty="0">
                  <a:solidFill>
                    <a:srgbClr val="2A2E3A"/>
                  </a:solidFill>
                  <a:latin typeface="Helios"/>
                </a:rPr>
                <a:t>Стараемся во славу слоников</a:t>
              </a:r>
              <a:endParaRPr lang="en-US" sz="3199" dirty="0">
                <a:solidFill>
                  <a:srgbClr val="2A2E3A"/>
                </a:solidFill>
                <a:latin typeface="Helios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9710016" cy="4616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3799"/>
                </a:lnSpc>
              </a:pPr>
              <a:r>
                <a:rPr lang="ru-RU" sz="11499" dirty="0">
                  <a:solidFill>
                    <a:srgbClr val="2A2E3A"/>
                  </a:solidFill>
                  <a:latin typeface="TT Hoves Bold"/>
                </a:rPr>
                <a:t>Команда</a:t>
              </a:r>
              <a:r>
                <a:rPr lang="en-US" sz="11499" dirty="0">
                  <a:solidFill>
                    <a:srgbClr val="A20E20"/>
                  </a:solidFill>
                  <a:latin typeface="TT Hoves Bold"/>
                </a:rPr>
                <a:t> </a:t>
              </a:r>
              <a:r>
                <a:rPr lang="ru-RU" sz="11499" dirty="0">
                  <a:solidFill>
                    <a:srgbClr val="A20E20"/>
                  </a:solidFill>
                  <a:latin typeface="TT Hoves Bold"/>
                </a:rPr>
                <a:t>Индусы</a:t>
              </a:r>
              <a:endParaRPr lang="en-US" sz="11499" dirty="0">
                <a:solidFill>
                  <a:srgbClr val="A20E20"/>
                </a:solidFill>
                <a:latin typeface="TT Hoves Bold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8920183"/>
            <a:ext cx="5622923" cy="338117"/>
            <a:chOff x="0" y="0"/>
            <a:chExt cx="7497231" cy="45082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50823" cy="450823"/>
            </a:xfrm>
            <a:custGeom>
              <a:avLst/>
              <a:gdLst/>
              <a:ahLst/>
              <a:cxnLst/>
              <a:rect l="l" t="t" r="r" b="b"/>
              <a:pathLst>
                <a:path w="450823" h="450823">
                  <a:moveTo>
                    <a:pt x="0" y="0"/>
                  </a:moveTo>
                  <a:lnTo>
                    <a:pt x="450823" y="0"/>
                  </a:lnTo>
                  <a:lnTo>
                    <a:pt x="450823" y="450823"/>
                  </a:lnTo>
                  <a:lnTo>
                    <a:pt x="0" y="450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832051" y="-45310"/>
              <a:ext cx="6665180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80"/>
                </a:lnSpc>
              </a:pPr>
              <a:r>
                <a:rPr lang="en-US" sz="2200" u="none" dirty="0">
                  <a:solidFill>
                    <a:srgbClr val="2A2E3A"/>
                  </a:solidFill>
                  <a:latin typeface="Helios"/>
                </a:rPr>
                <a:t>Information available in audio.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2601808" y="-384018"/>
            <a:ext cx="18526628" cy="3984902"/>
            <a:chOff x="0" y="0"/>
            <a:chExt cx="1610883" cy="3464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10883" cy="346486"/>
            </a:xfrm>
            <a:custGeom>
              <a:avLst/>
              <a:gdLst/>
              <a:ahLst/>
              <a:cxnLst/>
              <a:rect l="l" t="t" r="r" b="b"/>
              <a:pathLst>
                <a:path w="1610883" h="346486">
                  <a:moveTo>
                    <a:pt x="203200" y="0"/>
                  </a:moveTo>
                  <a:lnTo>
                    <a:pt x="1407683" y="0"/>
                  </a:lnTo>
                  <a:lnTo>
                    <a:pt x="1610883" y="346486"/>
                  </a:lnTo>
                  <a:lnTo>
                    <a:pt x="0" y="3464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4E4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27000" y="-38100"/>
              <a:ext cx="1356883" cy="384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814230" y="9258300"/>
            <a:ext cx="5765006" cy="1028700"/>
            <a:chOff x="0" y="0"/>
            <a:chExt cx="7686674" cy="137160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942883" y="475615"/>
              <a:ext cx="2698286" cy="39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Helios Bold"/>
                </a:rPr>
                <a:t>Back to Agenda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802859"/>
            <a:ext cx="15506700" cy="2558970"/>
            <a:chOff x="0" y="0"/>
            <a:chExt cx="15493593" cy="341196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0"/>
              <a:ext cx="15493593" cy="34119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199"/>
                </a:lnSpc>
              </a:pPr>
              <a:r>
                <a:rPr lang="ru-RU" sz="8499" dirty="0" err="1">
                  <a:solidFill>
                    <a:srgbClr val="A20E20"/>
                  </a:solidFill>
                  <a:latin typeface="TT Hoves Bold"/>
                </a:rPr>
                <a:t>Конкуретные</a:t>
              </a:r>
              <a:r>
                <a:rPr lang="ru-RU" sz="8499" dirty="0">
                  <a:solidFill>
                    <a:srgbClr val="A20E20"/>
                  </a:solidFill>
                  <a:latin typeface="TT Hoves Bold"/>
                </a:rPr>
                <a:t> преимущества</a:t>
              </a:r>
              <a:endParaRPr lang="en-US" sz="8499" dirty="0">
                <a:solidFill>
                  <a:srgbClr val="A20E20"/>
                </a:solidFill>
                <a:latin typeface="TT Hoves Bold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14389"/>
              <a:ext cx="15493593" cy="76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ru-RU" sz="3399" dirty="0">
                  <a:solidFill>
                    <a:srgbClr val="2A2E3A"/>
                  </a:solidFill>
                  <a:latin typeface="Helios"/>
                </a:rPr>
                <a:t>Привести в красивый вид</a:t>
              </a:r>
              <a:endParaRPr lang="en-US" sz="3399" u="none" dirty="0">
                <a:solidFill>
                  <a:srgbClr val="2A2E3A"/>
                </a:solidFill>
                <a:latin typeface="Helios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0365C53-6A5F-02E7-EC97-0FD3C2D7ED81}"/>
              </a:ext>
            </a:extLst>
          </p:cNvPr>
          <p:cNvSpPr txBox="1"/>
          <p:nvPr/>
        </p:nvSpPr>
        <p:spPr>
          <a:xfrm>
            <a:off x="1043940" y="3957806"/>
            <a:ext cx="11094720" cy="4058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buClr>
                <a:srgbClr val="EDEDED"/>
              </a:buClr>
              <a:buSzPts val="2400"/>
            </a:pPr>
            <a:r>
              <a:rPr lang="ru-RU" sz="1800" dirty="0">
                <a:solidFill>
                  <a:schemeClr val="dk1"/>
                </a:solidFill>
                <a:latin typeface="JetBrains Mono" panose="020B0604020202020204" charset="0"/>
                <a:ea typeface="Calibri"/>
                <a:cs typeface="JetBrains Mono" panose="020B0604020202020204" charset="0"/>
                <a:sym typeface="Calibri"/>
              </a:rPr>
              <a:t>1. </a:t>
            </a:r>
            <a:r>
              <a:rPr lang="ru-RU" sz="1800" b="1" dirty="0">
                <a:solidFill>
                  <a:schemeClr val="dk1"/>
                </a:solidFill>
                <a:latin typeface="JetBrains Mono" panose="020B0604020202020204" charset="0"/>
                <a:ea typeface="Calibri"/>
                <a:cs typeface="JetBrains Mono" panose="020B0604020202020204" charset="0"/>
                <a:sym typeface="Calibri"/>
              </a:rPr>
              <a:t>Интеллектуальный анализ: </a:t>
            </a:r>
            <a:r>
              <a:rPr lang="ru-RU" sz="1800" dirty="0">
                <a:solidFill>
                  <a:schemeClr val="dk1"/>
                </a:solidFill>
                <a:latin typeface="JetBrains Mono" panose="020B0604020202020204" charset="0"/>
                <a:ea typeface="Calibri"/>
                <a:cs typeface="JetBrains Mono" panose="020B0604020202020204" charset="0"/>
                <a:sym typeface="Calibri"/>
              </a:rPr>
              <a:t>Глубокий анализ данных и использование искусственного интеллекта для оптимизации стратегии участия в тендерах.</a:t>
            </a:r>
          </a:p>
          <a:p>
            <a:pPr lvl="0">
              <a:lnSpc>
                <a:spcPct val="120000"/>
              </a:lnSpc>
              <a:buClr>
                <a:srgbClr val="EDEDED"/>
              </a:buClr>
              <a:buSzPts val="2400"/>
            </a:pPr>
            <a:r>
              <a:rPr lang="ru-RU" sz="1800" dirty="0">
                <a:solidFill>
                  <a:schemeClr val="dk1"/>
                </a:solidFill>
                <a:latin typeface="JetBrains Mono" panose="020B0604020202020204" charset="0"/>
                <a:ea typeface="Calibri"/>
                <a:cs typeface="JetBrains Mono" panose="020B0604020202020204" charset="0"/>
                <a:sym typeface="Calibri"/>
              </a:rPr>
              <a:t>2. </a:t>
            </a:r>
            <a:r>
              <a:rPr lang="ru-RU" sz="1800" b="1" dirty="0">
                <a:solidFill>
                  <a:schemeClr val="dk1"/>
                </a:solidFill>
                <a:latin typeface="JetBrains Mono" panose="020B0604020202020204" charset="0"/>
                <a:ea typeface="Calibri"/>
                <a:cs typeface="JetBrains Mono" panose="020B0604020202020204" charset="0"/>
                <a:sym typeface="Calibri"/>
              </a:rPr>
              <a:t>Эффективность и экономия времени: </a:t>
            </a:r>
            <a:r>
              <a:rPr lang="ru-RU" sz="1800" dirty="0">
                <a:solidFill>
                  <a:schemeClr val="dk1"/>
                </a:solidFill>
                <a:latin typeface="JetBrains Mono" panose="020B0604020202020204" charset="0"/>
                <a:ea typeface="Calibri"/>
                <a:cs typeface="JetBrains Mono" panose="020B0604020202020204" charset="0"/>
                <a:sym typeface="Calibri"/>
              </a:rPr>
              <a:t>Автоматизация процессов сокращает время подготовки к тендерам и повышает производительность.</a:t>
            </a:r>
          </a:p>
          <a:p>
            <a:pPr lvl="0">
              <a:lnSpc>
                <a:spcPct val="120000"/>
              </a:lnSpc>
              <a:buClr>
                <a:srgbClr val="EDEDED"/>
              </a:buClr>
              <a:buSzPts val="2400"/>
            </a:pPr>
            <a:r>
              <a:rPr lang="ru-RU" sz="1800" dirty="0">
                <a:solidFill>
                  <a:schemeClr val="dk1"/>
                </a:solidFill>
                <a:latin typeface="JetBrains Mono" panose="020B0604020202020204" charset="0"/>
                <a:ea typeface="Calibri"/>
                <a:cs typeface="JetBrains Mono" panose="020B0604020202020204" charset="0"/>
                <a:sym typeface="Calibri"/>
              </a:rPr>
              <a:t>3. </a:t>
            </a:r>
            <a:r>
              <a:rPr lang="ru-RU" sz="1800" b="1" dirty="0">
                <a:solidFill>
                  <a:schemeClr val="dk1"/>
                </a:solidFill>
                <a:latin typeface="JetBrains Mono" panose="020B0604020202020204" charset="0"/>
                <a:ea typeface="Calibri"/>
                <a:cs typeface="JetBrains Mono" panose="020B0604020202020204" charset="0"/>
                <a:sym typeface="Calibri"/>
              </a:rPr>
              <a:t>Повышение успешности участия: </a:t>
            </a:r>
            <a:r>
              <a:rPr lang="ru-RU" sz="1800" dirty="0">
                <a:solidFill>
                  <a:schemeClr val="dk1"/>
                </a:solidFill>
                <a:latin typeface="JetBrains Mono" panose="020B0604020202020204" charset="0"/>
                <a:ea typeface="Calibri"/>
                <a:cs typeface="JetBrains Mono" panose="020B0604020202020204" charset="0"/>
                <a:sym typeface="Calibri"/>
              </a:rPr>
              <a:t>Анализ конкурентной среды и выявление сильных сторон предложения увеличивают шансы на успех.</a:t>
            </a:r>
          </a:p>
          <a:p>
            <a:pPr lvl="0">
              <a:lnSpc>
                <a:spcPct val="120000"/>
              </a:lnSpc>
              <a:buClr>
                <a:srgbClr val="EDEDED"/>
              </a:buClr>
              <a:buSzPts val="2400"/>
            </a:pPr>
            <a:r>
              <a:rPr lang="ru-RU" sz="1800" dirty="0">
                <a:solidFill>
                  <a:schemeClr val="dk1"/>
                </a:solidFill>
                <a:latin typeface="JetBrains Mono" panose="020B0604020202020204" charset="0"/>
                <a:ea typeface="Calibri"/>
                <a:cs typeface="JetBrains Mono" panose="020B0604020202020204" charset="0"/>
                <a:sym typeface="Calibri"/>
              </a:rPr>
              <a:t>4. </a:t>
            </a:r>
            <a:r>
              <a:rPr lang="ru-RU" sz="1800" b="1" dirty="0">
                <a:solidFill>
                  <a:schemeClr val="dk1"/>
                </a:solidFill>
                <a:latin typeface="JetBrains Mono" panose="020B0604020202020204" charset="0"/>
                <a:ea typeface="Calibri"/>
                <a:cs typeface="JetBrains Mono" panose="020B0604020202020204" charset="0"/>
                <a:sym typeface="Calibri"/>
              </a:rPr>
              <a:t>Простота использования: </a:t>
            </a:r>
            <a:r>
              <a:rPr lang="ru-RU" sz="1800" dirty="0">
                <a:solidFill>
                  <a:schemeClr val="dk1"/>
                </a:solidFill>
                <a:latin typeface="JetBrains Mono" panose="020B0604020202020204" charset="0"/>
                <a:ea typeface="Calibri"/>
                <a:cs typeface="JetBrains Mono" panose="020B0604020202020204" charset="0"/>
                <a:sym typeface="Calibri"/>
              </a:rPr>
              <a:t>Интуитивный интерфейс делает решение доступным для широкого круга пользователей.</a:t>
            </a:r>
          </a:p>
          <a:p>
            <a:pPr lvl="0">
              <a:lnSpc>
                <a:spcPct val="120000"/>
              </a:lnSpc>
              <a:buClr>
                <a:srgbClr val="EDEDED"/>
              </a:buClr>
              <a:buSzPts val="2400"/>
            </a:pPr>
            <a:r>
              <a:rPr lang="ru-RU" sz="1800" dirty="0">
                <a:solidFill>
                  <a:schemeClr val="dk1"/>
                </a:solidFill>
                <a:latin typeface="JetBrains Mono" panose="020B0604020202020204" charset="0"/>
                <a:ea typeface="Calibri"/>
                <a:cs typeface="JetBrains Mono" panose="020B0604020202020204" charset="0"/>
                <a:sym typeface="Calibri"/>
              </a:rPr>
              <a:t>5. </a:t>
            </a:r>
            <a:r>
              <a:rPr lang="ru-RU" sz="1800" b="1" dirty="0">
                <a:solidFill>
                  <a:schemeClr val="dk1"/>
                </a:solidFill>
                <a:latin typeface="JetBrains Mono" panose="020B0604020202020204" charset="0"/>
                <a:ea typeface="Calibri"/>
                <a:cs typeface="JetBrains Mono" panose="020B0604020202020204" charset="0"/>
                <a:sym typeface="Calibri"/>
              </a:rPr>
              <a:t>Персонализация и </a:t>
            </a:r>
            <a:r>
              <a:rPr lang="ru-RU" sz="1800" b="1" dirty="0" err="1">
                <a:solidFill>
                  <a:schemeClr val="dk1"/>
                </a:solidFill>
                <a:latin typeface="JetBrains Mono" panose="020B0604020202020204" charset="0"/>
                <a:ea typeface="Calibri"/>
                <a:cs typeface="JetBrains Mono" panose="020B0604020202020204" charset="0"/>
                <a:sym typeface="Calibri"/>
              </a:rPr>
              <a:t>настраиваемость</a:t>
            </a:r>
            <a:r>
              <a:rPr lang="ru-RU" sz="1800" b="1" dirty="0">
                <a:solidFill>
                  <a:schemeClr val="dk1"/>
                </a:solidFill>
                <a:latin typeface="JetBrains Mono" panose="020B0604020202020204" charset="0"/>
                <a:ea typeface="Calibri"/>
                <a:cs typeface="JetBrains Mono" panose="020B0604020202020204" charset="0"/>
                <a:sym typeface="Calibri"/>
              </a:rPr>
              <a:t>: </a:t>
            </a:r>
            <a:r>
              <a:rPr lang="ru-RU" sz="1800" dirty="0">
                <a:solidFill>
                  <a:schemeClr val="dk1"/>
                </a:solidFill>
                <a:latin typeface="JetBrains Mono" panose="020B0604020202020204" charset="0"/>
                <a:ea typeface="Calibri"/>
                <a:cs typeface="JetBrains Mono" panose="020B0604020202020204" charset="0"/>
                <a:sym typeface="Calibri"/>
              </a:rPr>
              <a:t>Возможность настройки под индивидуальные потребности клиентов обеспечивает оптимальное соответствие их требованиям.</a:t>
            </a:r>
          </a:p>
          <a:p>
            <a:pPr lvl="0">
              <a:lnSpc>
                <a:spcPct val="120000"/>
              </a:lnSpc>
              <a:buClr>
                <a:srgbClr val="EDEDED"/>
              </a:buClr>
              <a:buSzPts val="2400"/>
            </a:pPr>
            <a:r>
              <a:rPr lang="ru-RU" sz="1800" dirty="0">
                <a:solidFill>
                  <a:schemeClr val="dk1"/>
                </a:solidFill>
                <a:latin typeface="JetBrains Mono" panose="020B0604020202020204" charset="0"/>
                <a:ea typeface="Calibri"/>
                <a:cs typeface="JetBrains Mono" panose="020B0604020202020204" charset="0"/>
                <a:sym typeface="Calibri"/>
              </a:rPr>
              <a:t>6. </a:t>
            </a:r>
            <a:r>
              <a:rPr lang="ru-RU" sz="1800" b="1" dirty="0">
                <a:solidFill>
                  <a:schemeClr val="dk1"/>
                </a:solidFill>
                <a:latin typeface="JetBrains Mono" panose="020B0604020202020204" charset="0"/>
                <a:ea typeface="Calibri"/>
                <a:cs typeface="JetBrains Mono" panose="020B0604020202020204" charset="0"/>
                <a:sym typeface="Calibri"/>
              </a:rPr>
              <a:t>Поддержка и обновления: </a:t>
            </a:r>
            <a:r>
              <a:rPr lang="ru-RU" sz="1800" dirty="0">
                <a:solidFill>
                  <a:schemeClr val="dk1"/>
                </a:solidFill>
                <a:latin typeface="JetBrains Mono" panose="020B0604020202020204" charset="0"/>
                <a:ea typeface="Calibri"/>
                <a:cs typeface="JetBrains Mono" panose="020B0604020202020204" charset="0"/>
                <a:sym typeface="Calibri"/>
              </a:rPr>
              <a:t>Регулярные обновления и техническая поддержка гарантируют стабильную работу и удовлетворение потребностей клиентов.</a:t>
            </a:r>
            <a:endParaRPr lang="ru-RU" sz="1800" b="0" i="0" u="none" strike="noStrike" cap="none" dirty="0">
              <a:solidFill>
                <a:schemeClr val="dk1"/>
              </a:solidFill>
              <a:latin typeface="JetBrains Mono" panose="020B0604020202020204" charset="0"/>
              <a:ea typeface="Calibri"/>
              <a:cs typeface="JetBrains Mono" panose="020B060402020202020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9239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017200" y="227020"/>
            <a:ext cx="18054087" cy="10088970"/>
            <a:chOff x="0" y="0"/>
            <a:chExt cx="452149" cy="2526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2149" cy="252670"/>
            </a:xfrm>
            <a:custGeom>
              <a:avLst/>
              <a:gdLst/>
              <a:ahLst/>
              <a:cxnLst/>
              <a:rect l="l" t="t" r="r" b="b"/>
              <a:pathLst>
                <a:path w="452149" h="252670">
                  <a:moveTo>
                    <a:pt x="203200" y="0"/>
                  </a:moveTo>
                  <a:lnTo>
                    <a:pt x="248949" y="0"/>
                  </a:lnTo>
                  <a:lnTo>
                    <a:pt x="452149" y="252670"/>
                  </a:lnTo>
                  <a:lnTo>
                    <a:pt x="0" y="2526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4E4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27000" y="-38100"/>
              <a:ext cx="198149" cy="290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-4157561" y="0"/>
            <a:ext cx="14753038" cy="3370693"/>
            <a:chOff x="0" y="0"/>
            <a:chExt cx="819809" cy="1873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9809" cy="187305"/>
            </a:xfrm>
            <a:custGeom>
              <a:avLst/>
              <a:gdLst/>
              <a:ahLst/>
              <a:cxnLst/>
              <a:rect l="l" t="t" r="r" b="b"/>
              <a:pathLst>
                <a:path w="819809" h="187305">
                  <a:moveTo>
                    <a:pt x="203200" y="0"/>
                  </a:moveTo>
                  <a:lnTo>
                    <a:pt x="616609" y="0"/>
                  </a:lnTo>
                  <a:lnTo>
                    <a:pt x="819809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7000" y="-38100"/>
              <a:ext cx="565809" cy="22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1090565"/>
            <a:ext cx="6250719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ru-RU" sz="8499" dirty="0">
                <a:solidFill>
                  <a:srgbClr val="FFFFFF"/>
                </a:solidFill>
                <a:latin typeface="TT Hoves Bold"/>
              </a:rPr>
              <a:t>Выводы</a:t>
            </a:r>
            <a:endParaRPr lang="en-US" sz="8499" dirty="0">
              <a:solidFill>
                <a:srgbClr val="FFFFFF"/>
              </a:solidFill>
              <a:latin typeface="TT Hoves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1015570" y="1401620"/>
            <a:ext cx="6243730" cy="6214407"/>
            <a:chOff x="0" y="0"/>
            <a:chExt cx="8324973" cy="8285876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8324973" cy="8285876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A20E20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1036457" y="2033817"/>
              <a:ext cx="6252059" cy="6252059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8223B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2191296" y="4343495"/>
              <a:ext cx="3942380" cy="3942380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4E4E4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1310669" y="378301"/>
              <a:ext cx="5741102" cy="15930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ru-RU" sz="3600" b="1" dirty="0">
                  <a:solidFill>
                    <a:schemeClr val="tx1"/>
                  </a:solidFill>
                  <a:latin typeface="JetBrains Mono" panose="020B0604020202020204" charset="0"/>
                  <a:cs typeface="JetBrains Mono" panose="020B0604020202020204" charset="0"/>
                </a:rPr>
                <a:t>Оптимизация процессов</a:t>
              </a:r>
              <a:endParaRPr lang="en-US" sz="3399" u="none" dirty="0">
                <a:solidFill>
                  <a:srgbClr val="FFFFFF"/>
                </a:solidFill>
                <a:latin typeface="Helios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48835" y="5039852"/>
              <a:ext cx="5264769" cy="24137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ru-RU" sz="3600" b="1" dirty="0">
                  <a:solidFill>
                    <a:schemeClr val="tx1"/>
                  </a:solidFill>
                  <a:latin typeface="JetBrains Mono" panose="020B0604020202020204" charset="0"/>
                  <a:cs typeface="JetBrains Mono" panose="020B0604020202020204" charset="0"/>
                </a:rPr>
                <a:t>Регулярные обновления и поддержка</a:t>
              </a:r>
              <a:endParaRPr lang="en-US" sz="3399" u="none" dirty="0">
                <a:solidFill>
                  <a:srgbClr val="2A2E3A"/>
                </a:solidFill>
                <a:latin typeface="Helios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548835" y="2594952"/>
              <a:ext cx="5264769" cy="15930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ru-RU" sz="3600" b="1" dirty="0">
                  <a:solidFill>
                    <a:schemeClr val="tx1"/>
                  </a:solidFill>
                  <a:latin typeface="JetBrains Mono" panose="020B0604020202020204" charset="0"/>
                  <a:cs typeface="JetBrains Mono" panose="020B0604020202020204" charset="0"/>
                </a:rPr>
                <a:t>Увеличение эффективности</a:t>
              </a:r>
              <a:endParaRPr lang="en-US" sz="3399" u="none" dirty="0">
                <a:solidFill>
                  <a:srgbClr val="FFFFFF"/>
                </a:solidFill>
                <a:latin typeface="Helios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3814230" y="9258300"/>
            <a:ext cx="5765006" cy="1028700"/>
            <a:chOff x="0" y="0"/>
            <a:chExt cx="7686674" cy="1371600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1942883" y="475615"/>
              <a:ext cx="2698286" cy="39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Helios Bold"/>
                </a:rPr>
                <a:t>Back to Agenda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FEA55F7-103D-ADDF-B68D-32CCAA72D306}"/>
              </a:ext>
            </a:extLst>
          </p:cNvPr>
          <p:cNvSpPr txBox="1"/>
          <p:nvPr/>
        </p:nvSpPr>
        <p:spPr>
          <a:xfrm>
            <a:off x="-2686706" y="4844971"/>
            <a:ext cx="1282192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solidFill>
                  <a:schemeClr val="tx1"/>
                </a:solidFill>
                <a:latin typeface="JetBrains Mono" panose="020B0604020202020204" charset="0"/>
                <a:cs typeface="JetBrains Mono" panose="020B0604020202020204" charset="0"/>
              </a:rPr>
              <a:t>Оптимизация процессов:</a:t>
            </a:r>
            <a:r>
              <a:rPr lang="ru-RU" sz="1800" dirty="0">
                <a:solidFill>
                  <a:schemeClr val="tx1"/>
                </a:solidFill>
                <a:latin typeface="JetBrains Mono" panose="020B0604020202020204" charset="0"/>
                <a:cs typeface="JetBrains Mono" panose="020B0604020202020204" charset="0"/>
              </a:rPr>
              <a:t> Анализ результатов показал, что оптимизация процессов подготовки и участия в тендерах с помощью "Умного помощника" приводит к значительной экономии времени и ресурсов.</a:t>
            </a:r>
          </a:p>
          <a:p>
            <a:r>
              <a:rPr lang="ru-RU" sz="1800" b="1" dirty="0">
                <a:solidFill>
                  <a:schemeClr val="tx1"/>
                </a:solidFill>
                <a:latin typeface="JetBrains Mono" panose="020B0604020202020204" charset="0"/>
                <a:cs typeface="JetBrains Mono" panose="020B0604020202020204" charset="0"/>
              </a:rPr>
              <a:t>Увеличение эффективности:</a:t>
            </a:r>
            <a:r>
              <a:rPr lang="ru-RU" sz="1800" dirty="0">
                <a:solidFill>
                  <a:schemeClr val="tx1"/>
                </a:solidFill>
                <a:latin typeface="JetBrains Mono" panose="020B0604020202020204" charset="0"/>
                <a:cs typeface="JetBrains Mono" panose="020B0604020202020204" charset="0"/>
              </a:rPr>
              <a:t> Внедрение решения сопровождается повышением вероятности успешного завершения тендерных процессов и улучшением конкурентоспособности предложений.</a:t>
            </a:r>
          </a:p>
          <a:p>
            <a:r>
              <a:rPr lang="ru-RU" sz="1800" b="1" dirty="0">
                <a:solidFill>
                  <a:schemeClr val="tx1"/>
                </a:solidFill>
                <a:latin typeface="JetBrains Mono" panose="020B0604020202020204" charset="0"/>
                <a:cs typeface="JetBrains Mono" panose="020B0604020202020204" charset="0"/>
              </a:rPr>
              <a:t>Необходимость обучения:</a:t>
            </a:r>
            <a:r>
              <a:rPr lang="ru-RU" sz="1800" dirty="0">
                <a:solidFill>
                  <a:schemeClr val="tx1"/>
                </a:solidFill>
                <a:latin typeface="JetBrains Mono" panose="020B0604020202020204" charset="0"/>
                <a:cs typeface="JetBrains Mono" panose="020B0604020202020204" charset="0"/>
              </a:rPr>
              <a:t> Для максимальной эффективности использования рекомендуется проведение обучающих сессий для персонала, чтобы полностью овладеть возможностями "Умного помощника".</a:t>
            </a:r>
          </a:p>
          <a:p>
            <a:r>
              <a:rPr lang="ru-RU" sz="1800" b="1" dirty="0">
                <a:solidFill>
                  <a:schemeClr val="tx1"/>
                </a:solidFill>
                <a:latin typeface="JetBrains Mono" panose="020B0604020202020204" charset="0"/>
                <a:cs typeface="JetBrains Mono" panose="020B0604020202020204" charset="0"/>
              </a:rPr>
              <a:t>Регулярные обновления и поддержка:</a:t>
            </a:r>
            <a:r>
              <a:rPr lang="ru-RU" sz="1800" dirty="0">
                <a:solidFill>
                  <a:schemeClr val="tx1"/>
                </a:solidFill>
                <a:latin typeface="JetBrains Mono" panose="020B0604020202020204" charset="0"/>
                <a:cs typeface="JetBrains Mono" panose="020B0604020202020204" charset="0"/>
              </a:rPr>
              <a:t> Для сохранения конкурентных преимуществ рекомендуется регулярное обновление и поддержка программного решения, а также внимательное следование за изменениями в требованиях к тендерам и рыночной среде.</a:t>
            </a:r>
            <a:br>
              <a:rPr lang="ru-RU" sz="1800" dirty="0">
                <a:solidFill>
                  <a:schemeClr val="tx1"/>
                </a:solidFill>
                <a:latin typeface="JetBrains Mono" panose="020B0604020202020204" charset="0"/>
                <a:cs typeface="JetBrains Mono" panose="020B0604020202020204" charset="0"/>
              </a:rPr>
            </a:br>
            <a:br>
              <a:rPr lang="ru-RU" sz="1800" dirty="0">
                <a:solidFill>
                  <a:schemeClr val="tx1"/>
                </a:solidFill>
                <a:latin typeface="JetBrains Mono" panose="020B0604020202020204" charset="0"/>
                <a:cs typeface="JetBrains Mono" panose="020B0604020202020204" charset="0"/>
              </a:rPr>
            </a:br>
            <a:r>
              <a:rPr lang="ru-RU" sz="1800" dirty="0">
                <a:solidFill>
                  <a:schemeClr val="tx1"/>
                </a:solidFill>
                <a:latin typeface="JetBrains Mono" panose="020B0604020202020204" charset="0"/>
                <a:cs typeface="JetBrains Mono" panose="020B0604020202020204" charset="0"/>
              </a:rPr>
              <a:t>Текст надо покрасивее сделать</a:t>
            </a:r>
          </a:p>
        </p:txBody>
      </p:sp>
    </p:spTree>
    <p:extLst>
      <p:ext uri="{BB962C8B-B14F-4D97-AF65-F5344CB8AC3E}">
        <p14:creationId xmlns:p14="http://schemas.microsoft.com/office/powerpoint/2010/main" val="3513539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05306"/>
            <a:ext cx="4465420" cy="405367"/>
            <a:chOff x="0" y="-37"/>
            <a:chExt cx="5953893" cy="5404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3917" cy="534592"/>
            </a:xfrm>
            <a:custGeom>
              <a:avLst/>
              <a:gdLst/>
              <a:ahLst/>
              <a:cxnLst/>
              <a:rect l="l" t="t" r="r" b="b"/>
              <a:pathLst>
                <a:path w="453917" h="534592">
                  <a:moveTo>
                    <a:pt x="0" y="0"/>
                  </a:moveTo>
                  <a:lnTo>
                    <a:pt x="453917" y="0"/>
                  </a:lnTo>
                  <a:lnTo>
                    <a:pt x="453917" y="534592"/>
                  </a:lnTo>
                  <a:lnTo>
                    <a:pt x="0" y="534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803451" y="-37"/>
              <a:ext cx="5150442" cy="540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1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JetBrains Mono Medium"/>
                  <a:ea typeface="JetBrains Mono Medium"/>
                  <a:cs typeface="JetBrains Mono Medium"/>
                  <a:sym typeface="JetBrains Mono Medium"/>
                </a:rPr>
                <a:t>Tender Ease</a:t>
              </a:r>
              <a:endParaRPr lang="en-US" sz="2401" dirty="0">
                <a:solidFill>
                  <a:schemeClr val="tx1">
                    <a:lumMod val="65000"/>
                    <a:lumOff val="35000"/>
                  </a:schemeClr>
                </a:solidFill>
                <a:latin typeface="Helio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01000" y="0"/>
            <a:ext cx="10287000" cy="1028700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-95377" y="-95377"/>
              <a:ext cx="6540754" cy="6540754"/>
            </a:xfrm>
            <a:custGeom>
              <a:avLst/>
              <a:gdLst/>
              <a:ahLst/>
              <a:cxnLst/>
              <a:rect l="l" t="t" r="r" b="b"/>
              <a:pathLst>
                <a:path w="6540754" h="6540754">
                  <a:moveTo>
                    <a:pt x="6540754" y="0"/>
                  </a:moveTo>
                  <a:lnTo>
                    <a:pt x="0" y="6540754"/>
                  </a:lnTo>
                  <a:lnTo>
                    <a:pt x="6540754" y="6540754"/>
                  </a:lnTo>
                  <a:close/>
                </a:path>
              </a:pathLst>
            </a:custGeom>
            <a:blipFill>
              <a:blip r:embed="rId4"/>
              <a:stretch>
                <a:fillRect l="-50093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993140" y="2305843"/>
            <a:ext cx="8890410" cy="2558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en-US" sz="8499" dirty="0">
                <a:solidFill>
                  <a:srgbClr val="A20E20"/>
                </a:solidFill>
                <a:latin typeface="TT Hoves Bold"/>
              </a:rPr>
              <a:t>Thanks for listening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5600700"/>
            <a:ext cx="7376287" cy="2994325"/>
            <a:chOff x="0" y="-76200"/>
            <a:chExt cx="9835050" cy="3992433"/>
          </a:xfrm>
        </p:grpSpPr>
        <p:sp>
          <p:nvSpPr>
            <p:cNvPr id="9" name="TextBox 9"/>
            <p:cNvSpPr txBox="1"/>
            <p:nvPr/>
          </p:nvSpPr>
          <p:spPr>
            <a:xfrm>
              <a:off x="0" y="-76200"/>
              <a:ext cx="9835050" cy="76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 u="none" dirty="0">
                  <a:solidFill>
                    <a:srgbClr val="2A2E3A"/>
                  </a:solidFill>
                  <a:latin typeface="Helios"/>
                </a:rPr>
                <a:t>GitHub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40529"/>
              <a:ext cx="9835050" cy="6629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79"/>
                </a:lnSpc>
                <a:spcBef>
                  <a:spcPct val="0"/>
                </a:spcBef>
              </a:pPr>
              <a:r>
                <a:rPr lang="ru-RU" sz="3399" u="none" dirty="0">
                  <a:solidFill>
                    <a:srgbClr val="2A2E3A"/>
                  </a:solidFill>
                  <a:latin typeface="Helios Bold"/>
                </a:rPr>
                <a:t>Ссылка на гит</a:t>
              </a:r>
              <a:endParaRPr lang="en-US" sz="3399" u="none" dirty="0">
                <a:solidFill>
                  <a:srgbClr val="2A2E3A"/>
                </a:solidFill>
                <a:latin typeface="Helios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336588"/>
              <a:ext cx="9835050" cy="76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 u="none" dirty="0">
                  <a:solidFill>
                    <a:srgbClr val="2A2E3A"/>
                  </a:solidFill>
                  <a:latin typeface="Helios"/>
                </a:rPr>
                <a:t>Figma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253317"/>
              <a:ext cx="9835050" cy="6629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79"/>
                </a:lnSpc>
                <a:spcBef>
                  <a:spcPct val="0"/>
                </a:spcBef>
              </a:pPr>
              <a:r>
                <a:rPr lang="ru-RU" sz="3399" dirty="0">
                  <a:solidFill>
                    <a:srgbClr val="2A2E3A"/>
                  </a:solidFill>
                  <a:latin typeface="Helios Bold"/>
                </a:rPr>
                <a:t>Ссылка на </a:t>
              </a:r>
              <a:r>
                <a:rPr lang="en-US" sz="3399" dirty="0" err="1">
                  <a:solidFill>
                    <a:srgbClr val="2A2E3A"/>
                  </a:solidFill>
                  <a:latin typeface="Helios Bold"/>
                </a:rPr>
                <a:t>figma</a:t>
              </a:r>
              <a:endParaRPr lang="en-US" sz="3399" u="none" dirty="0">
                <a:solidFill>
                  <a:srgbClr val="2A2E3A"/>
                </a:solidFill>
                <a:latin typeface="Helios Bold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 rot="-10800000">
            <a:off x="14447117" y="0"/>
            <a:ext cx="7681766" cy="3540443"/>
            <a:chOff x="0" y="0"/>
            <a:chExt cx="406400" cy="18730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58760" y="1028700"/>
            <a:ext cx="1259047" cy="1259042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9858760" y="2699168"/>
            <a:ext cx="1259047" cy="1259042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b="-4981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028700" y="1028700"/>
            <a:ext cx="7371857" cy="5365691"/>
            <a:chOff x="0" y="0"/>
            <a:chExt cx="9829143" cy="7154255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9829143" cy="51560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199"/>
                </a:lnSpc>
              </a:pPr>
              <a:r>
                <a:rPr lang="ru-RU" sz="8499" dirty="0">
                  <a:solidFill>
                    <a:srgbClr val="A20E20"/>
                  </a:solidFill>
                  <a:latin typeface="TT Hoves Bold"/>
                </a:rPr>
                <a:t>Наша</a:t>
              </a:r>
            </a:p>
            <a:p>
              <a:pPr>
                <a:lnSpc>
                  <a:spcPts val="10199"/>
                </a:lnSpc>
              </a:pPr>
              <a:r>
                <a:rPr lang="ru-RU" sz="8499" dirty="0">
                  <a:solidFill>
                    <a:srgbClr val="A20E20"/>
                  </a:solidFill>
                  <a:latin typeface="TT Hoves Bold"/>
                </a:rPr>
                <a:t>Супер</a:t>
              </a:r>
            </a:p>
            <a:p>
              <a:pPr>
                <a:lnSpc>
                  <a:spcPts val="10199"/>
                </a:lnSpc>
              </a:pPr>
              <a:r>
                <a:rPr lang="ru-RU" sz="8499" dirty="0">
                  <a:solidFill>
                    <a:srgbClr val="A20E20"/>
                  </a:solidFill>
                  <a:latin typeface="TT Hoves Bold"/>
                </a:rPr>
                <a:t>Команда</a:t>
              </a:r>
              <a:endParaRPr lang="en-US" sz="8499" dirty="0">
                <a:solidFill>
                  <a:srgbClr val="A20E20"/>
                </a:solidFill>
                <a:latin typeface="TT Hoves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593001"/>
              <a:ext cx="7570122" cy="15612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 u="none" dirty="0">
                  <a:solidFill>
                    <a:srgbClr val="2A2E3A"/>
                  </a:solidFill>
                  <a:latin typeface="Helios"/>
                </a:rPr>
                <a:t>Briefly elaborate on</a:t>
              </a:r>
            </a:p>
            <a:p>
              <a:pPr algn="l">
                <a:lnSpc>
                  <a:spcPts val="4759"/>
                </a:lnSpc>
              </a:pPr>
              <a:r>
                <a:rPr lang="en-US" sz="3399" u="none" dirty="0">
                  <a:solidFill>
                    <a:srgbClr val="2A2E3A"/>
                  </a:solidFill>
                  <a:latin typeface="Helios"/>
                </a:rPr>
                <a:t>what you want to discuss. 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858760" y="4373645"/>
            <a:ext cx="1259047" cy="1259042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61492" t="-37686" r="-19861" b="-134515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858760" y="6044113"/>
            <a:ext cx="1259047" cy="1259042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25047" b="-25047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9858760" y="7999258"/>
            <a:ext cx="1259047" cy="1259042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8797" b="-41297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2050656" y="1155819"/>
            <a:ext cx="5208644" cy="971784"/>
            <a:chOff x="0" y="0"/>
            <a:chExt cx="6944859" cy="1295712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9525"/>
              <a:ext cx="6944859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00"/>
                </a:lnSpc>
                <a:spcBef>
                  <a:spcPct val="0"/>
                </a:spcBef>
              </a:pPr>
              <a:r>
                <a:rPr lang="ru-RU" sz="3000" u="none" dirty="0">
                  <a:solidFill>
                    <a:srgbClr val="2A2E3A"/>
                  </a:solidFill>
                  <a:latin typeface="Helios Bold"/>
                </a:rPr>
                <a:t>Пашкова </a:t>
              </a:r>
              <a:r>
                <a:rPr lang="ru-RU" sz="3000" u="none" dirty="0" err="1">
                  <a:solidFill>
                    <a:srgbClr val="2A2E3A"/>
                  </a:solidFill>
                  <a:latin typeface="Helios Bold"/>
                </a:rPr>
                <a:t>АРина</a:t>
              </a:r>
              <a:endParaRPr lang="en-US" sz="3000" u="none" dirty="0">
                <a:solidFill>
                  <a:srgbClr val="2A2E3A"/>
                </a:solidFill>
                <a:latin typeface="Helios 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61042"/>
              <a:ext cx="6944859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dirty="0" err="1">
                  <a:solidFill>
                    <a:srgbClr val="2A2E3A"/>
                  </a:solidFill>
                  <a:latin typeface="Helios"/>
                </a:rPr>
                <a:t>Teamlead</a:t>
              </a:r>
              <a:endParaRPr lang="en-US" sz="2400" u="none" dirty="0">
                <a:solidFill>
                  <a:srgbClr val="2A2E3A"/>
                </a:solidFill>
                <a:latin typeface="Helios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1287623" y="9258300"/>
            <a:ext cx="5765006" cy="1028700"/>
            <a:chOff x="0" y="0"/>
            <a:chExt cx="7686674" cy="1371600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3033168" y="475615"/>
              <a:ext cx="2698286" cy="367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340"/>
                </a:lnSpc>
                <a:spcBef>
                  <a:spcPct val="0"/>
                </a:spcBef>
              </a:pPr>
              <a:endParaRPr lang="en-US" sz="1800" dirty="0">
                <a:solidFill>
                  <a:srgbClr val="FFFFFF"/>
                </a:solidFill>
                <a:latin typeface="Helios Bold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050656" y="2898458"/>
            <a:ext cx="5208644" cy="971784"/>
            <a:chOff x="0" y="0"/>
            <a:chExt cx="6944859" cy="1295712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9525"/>
              <a:ext cx="6944859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00"/>
                </a:lnSpc>
                <a:spcBef>
                  <a:spcPct val="0"/>
                </a:spcBef>
              </a:pPr>
              <a:r>
                <a:rPr lang="ru-RU" sz="3000" dirty="0">
                  <a:solidFill>
                    <a:srgbClr val="2A2E3A"/>
                  </a:solidFill>
                  <a:latin typeface="Helios Bold"/>
                </a:rPr>
                <a:t>Шилов Лев</a:t>
              </a:r>
              <a:endParaRPr lang="en-US" sz="3000" dirty="0">
                <a:solidFill>
                  <a:srgbClr val="2A2E3A"/>
                </a:solidFill>
                <a:latin typeface="Helios Bold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761042"/>
              <a:ext cx="6944859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2A2E3A"/>
                  </a:solidFill>
                  <a:latin typeface="Helios"/>
                </a:rPr>
                <a:t>Chief Finance Officer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050656" y="4641098"/>
            <a:ext cx="5208644" cy="971784"/>
            <a:chOff x="0" y="0"/>
            <a:chExt cx="6944859" cy="1295712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9525"/>
              <a:ext cx="6944859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00"/>
                </a:lnSpc>
                <a:spcBef>
                  <a:spcPct val="0"/>
                </a:spcBef>
              </a:pPr>
              <a:r>
                <a:rPr lang="ru-RU" sz="3000" dirty="0" err="1">
                  <a:solidFill>
                    <a:srgbClr val="2A2E3A"/>
                  </a:solidFill>
                  <a:latin typeface="Helios Bold"/>
                </a:rPr>
                <a:t>Чибиток</a:t>
              </a:r>
              <a:r>
                <a:rPr lang="ru-RU" sz="3000" dirty="0">
                  <a:solidFill>
                    <a:srgbClr val="2A2E3A"/>
                  </a:solidFill>
                  <a:latin typeface="Helios Bold"/>
                </a:rPr>
                <a:t> Даниил</a:t>
              </a:r>
              <a:endParaRPr lang="en-US" sz="3000" dirty="0">
                <a:solidFill>
                  <a:srgbClr val="2A2E3A"/>
                </a:solidFill>
                <a:latin typeface="Helios Bold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761042"/>
              <a:ext cx="6944859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2A2E3A"/>
                  </a:solidFill>
                  <a:latin typeface="Helios"/>
                </a:rPr>
                <a:t>Director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050656" y="6383737"/>
            <a:ext cx="5208644" cy="971784"/>
            <a:chOff x="0" y="0"/>
            <a:chExt cx="6944859" cy="1295712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9525"/>
              <a:ext cx="6944859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00"/>
                </a:lnSpc>
                <a:spcBef>
                  <a:spcPct val="0"/>
                </a:spcBef>
              </a:pPr>
              <a:r>
                <a:rPr lang="ru-RU" sz="3000" dirty="0" err="1">
                  <a:solidFill>
                    <a:srgbClr val="2A2E3A"/>
                  </a:solidFill>
                  <a:latin typeface="Helios Bold"/>
                </a:rPr>
                <a:t>Рахматуров</a:t>
              </a:r>
              <a:r>
                <a:rPr lang="ru-RU" sz="3000" dirty="0">
                  <a:solidFill>
                    <a:srgbClr val="2A2E3A"/>
                  </a:solidFill>
                  <a:latin typeface="Helios Bold"/>
                </a:rPr>
                <a:t> Андрей</a:t>
              </a:r>
              <a:endParaRPr lang="en-US" sz="3000" dirty="0">
                <a:solidFill>
                  <a:srgbClr val="2A2E3A"/>
                </a:solidFill>
                <a:latin typeface="Helios Bold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761042"/>
              <a:ext cx="6944859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2A2E3A"/>
                  </a:solidFill>
                  <a:latin typeface="Helios"/>
                </a:rPr>
                <a:t>Accountant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2050656" y="8126377"/>
            <a:ext cx="5208644" cy="971784"/>
            <a:chOff x="0" y="0"/>
            <a:chExt cx="6944859" cy="1295712"/>
          </a:xfrm>
        </p:grpSpPr>
        <p:sp>
          <p:nvSpPr>
            <p:cNvPr id="33" name="TextBox 33"/>
            <p:cNvSpPr txBox="1"/>
            <p:nvPr/>
          </p:nvSpPr>
          <p:spPr>
            <a:xfrm>
              <a:off x="0" y="-9525"/>
              <a:ext cx="6944859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00"/>
                </a:lnSpc>
                <a:spcBef>
                  <a:spcPct val="0"/>
                </a:spcBef>
              </a:pPr>
              <a:r>
                <a:rPr lang="ru-RU" sz="3000" dirty="0">
                  <a:solidFill>
                    <a:srgbClr val="2A2E3A"/>
                  </a:solidFill>
                  <a:latin typeface="Helios Bold"/>
                </a:rPr>
                <a:t>Жаворонков Максим</a:t>
              </a:r>
              <a:endParaRPr lang="en-US" sz="3000" dirty="0">
                <a:solidFill>
                  <a:srgbClr val="2A2E3A"/>
                </a:solidFill>
                <a:latin typeface="Helios Bold"/>
              </a:endParaRP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761042"/>
              <a:ext cx="6944859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2A2E3A"/>
                  </a:solidFill>
                  <a:latin typeface="Helios"/>
                </a:rPr>
                <a:t>Finance Manager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028700" y="7303156"/>
            <a:ext cx="5858209" cy="1207008"/>
            <a:chOff x="0" y="0"/>
            <a:chExt cx="8684451" cy="1789319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684451" cy="1789319"/>
            </a:xfrm>
            <a:custGeom>
              <a:avLst/>
              <a:gdLst/>
              <a:ahLst/>
              <a:cxnLst/>
              <a:rect l="l" t="t" r="r" b="b"/>
              <a:pathLst>
                <a:path w="8684451" h="1789319">
                  <a:moveTo>
                    <a:pt x="39647" y="0"/>
                  </a:moveTo>
                  <a:lnTo>
                    <a:pt x="8644804" y="0"/>
                  </a:lnTo>
                  <a:cubicBezTo>
                    <a:pt x="8666700" y="0"/>
                    <a:pt x="8684451" y="17750"/>
                    <a:pt x="8684451" y="39647"/>
                  </a:cubicBezTo>
                  <a:lnTo>
                    <a:pt x="8684451" y="1749672"/>
                  </a:lnTo>
                  <a:cubicBezTo>
                    <a:pt x="8684451" y="1771568"/>
                    <a:pt x="8666700" y="1789319"/>
                    <a:pt x="8644804" y="1789319"/>
                  </a:cubicBezTo>
                  <a:lnTo>
                    <a:pt x="39647" y="1789319"/>
                  </a:lnTo>
                  <a:cubicBezTo>
                    <a:pt x="17750" y="1789319"/>
                    <a:pt x="0" y="1771568"/>
                    <a:pt x="0" y="1749672"/>
                  </a:cubicBezTo>
                  <a:lnTo>
                    <a:pt x="0" y="39647"/>
                  </a:lnTo>
                  <a:cubicBezTo>
                    <a:pt x="0" y="17750"/>
                    <a:pt x="17750" y="0"/>
                    <a:pt x="39647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A2E3A"/>
              </a:solidFill>
              <a:prstDash val="solid"/>
              <a:round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8684451" cy="18274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100"/>
                </a:lnSpc>
              </a:pPr>
              <a:r>
                <a:rPr lang="en-US" sz="1500" dirty="0">
                  <a:solidFill>
                    <a:srgbClr val="2A2E3A"/>
                  </a:solidFill>
                  <a:latin typeface="Helios"/>
                </a:rPr>
                <a:t>Drag and drop your photo or video! Click the sample photo or video and delete. Select yours from the uploads tab, drag, and then drop inside the frame!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4708" y="-14866"/>
            <a:ext cx="6188300" cy="10287000"/>
          </a:xfrm>
          <a:custGeom>
            <a:avLst/>
            <a:gdLst/>
            <a:ahLst/>
            <a:cxnLst/>
            <a:rect l="l" t="t" r="r" b="b"/>
            <a:pathLst>
              <a:path w="6188300" h="10287000">
                <a:moveTo>
                  <a:pt x="0" y="0"/>
                </a:moveTo>
                <a:lnTo>
                  <a:pt x="6188300" y="0"/>
                </a:lnTo>
                <a:lnTo>
                  <a:pt x="61883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08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258697" y="1249940"/>
            <a:ext cx="7285740" cy="1250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ru-RU" sz="8499" dirty="0">
                <a:solidFill>
                  <a:srgbClr val="A20E20"/>
                </a:solidFill>
                <a:latin typeface="TT Hoves Bold"/>
              </a:rPr>
              <a:t>Наш стек</a:t>
            </a:r>
            <a:endParaRPr lang="en-US" sz="8499" dirty="0">
              <a:solidFill>
                <a:srgbClr val="A20E20"/>
              </a:solidFill>
              <a:latin typeface="TT Hoves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8241208" y="606305"/>
            <a:ext cx="6577715" cy="4789240"/>
            <a:chOff x="-23319" y="-5390165"/>
            <a:chExt cx="8770288" cy="6385656"/>
          </a:xfrm>
        </p:grpSpPr>
        <p:sp>
          <p:nvSpPr>
            <p:cNvPr id="7" name="TextBox 7"/>
            <p:cNvSpPr txBox="1"/>
            <p:nvPr/>
          </p:nvSpPr>
          <p:spPr>
            <a:xfrm rot="16200000">
              <a:off x="-131452" y="641996"/>
              <a:ext cx="505930" cy="2010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-23319" y="-5390165"/>
              <a:ext cx="8770288" cy="743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ru-RU" sz="3399" dirty="0">
                  <a:solidFill>
                    <a:srgbClr val="2A2E3A"/>
                  </a:solidFill>
                  <a:latin typeface="Helios"/>
                </a:rPr>
                <a:t>Технологическая информация</a:t>
              </a:r>
              <a:endParaRPr lang="en-US" sz="3399" u="none" dirty="0">
                <a:solidFill>
                  <a:srgbClr val="2A2E3A"/>
                </a:solidFill>
                <a:latin typeface="Helios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237894" y="4755647"/>
            <a:ext cx="7463017" cy="585276"/>
            <a:chOff x="0" y="330108"/>
            <a:chExt cx="9950691" cy="780368"/>
          </a:xfrm>
        </p:grpSpPr>
        <p:sp>
          <p:nvSpPr>
            <p:cNvPr id="10" name="TextBox 10"/>
            <p:cNvSpPr txBox="1"/>
            <p:nvPr/>
          </p:nvSpPr>
          <p:spPr>
            <a:xfrm>
              <a:off x="1180403" y="330108"/>
              <a:ext cx="8770288" cy="7722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ru-RU" sz="3600" dirty="0">
                  <a:solidFill>
                    <a:schemeClr val="tx1"/>
                  </a:solidFill>
                  <a:latin typeface="JetBrains Mono" panose="020B0604020202020204" charset="0"/>
                  <a:cs typeface="JetBrains Mono" panose="020B0604020202020204" charset="0"/>
                </a:rPr>
                <a:t>Базы данных </a:t>
              </a:r>
              <a:r>
                <a:rPr lang="ru-RU" sz="3600" dirty="0" err="1">
                  <a:solidFill>
                    <a:schemeClr val="tx1"/>
                  </a:solidFill>
                  <a:latin typeface="JetBrains Mono" panose="020B0604020202020204" charset="0"/>
                  <a:cs typeface="JetBrains Mono" panose="020B0604020202020204" charset="0"/>
                </a:rPr>
                <a:t>PostgreSQL</a:t>
              </a:r>
              <a:endParaRPr lang="en-US" sz="3399" dirty="0">
                <a:solidFill>
                  <a:srgbClr val="2A2E3A"/>
                </a:solidFill>
                <a:latin typeface="Helios"/>
              </a:endParaRPr>
            </a:p>
          </p:txBody>
        </p:sp>
        <p:grpSp>
          <p:nvGrpSpPr>
            <p:cNvPr id="11" name="Group 11"/>
            <p:cNvGrpSpPr/>
            <p:nvPr/>
          </p:nvGrpSpPr>
          <p:grpSpPr>
            <a:xfrm rot="-5400000">
              <a:off x="-160710" y="535288"/>
              <a:ext cx="735898" cy="414478"/>
              <a:chOff x="0" y="0"/>
              <a:chExt cx="812800" cy="457791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45779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57791">
                    <a:moveTo>
                      <a:pt x="406400" y="457791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457791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127000" y="23174"/>
                <a:ext cx="558800" cy="2220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</p:grpSp>
      <p:grpSp>
        <p:nvGrpSpPr>
          <p:cNvPr id="14" name="Group 14"/>
          <p:cNvGrpSpPr/>
          <p:nvPr/>
        </p:nvGrpSpPr>
        <p:grpSpPr>
          <a:xfrm>
            <a:off x="13814230" y="9258300"/>
            <a:ext cx="5765006" cy="1028700"/>
            <a:chOff x="0" y="0"/>
            <a:chExt cx="7686674" cy="1371600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942883" y="475615"/>
              <a:ext cx="2698286" cy="39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Helios Bold"/>
                </a:rPr>
                <a:t>Back to Agenda</a:t>
              </a:r>
            </a:p>
          </p:txBody>
        </p:sp>
      </p:grpSp>
      <p:grpSp>
        <p:nvGrpSpPr>
          <p:cNvPr id="22" name="Group 9">
            <a:extLst>
              <a:ext uri="{FF2B5EF4-FFF2-40B4-BE49-F238E27FC236}">
                <a16:creationId xmlns:a16="http://schemas.microsoft.com/office/drawing/2014/main" id="{9E6F91DB-87E2-810C-5CCC-A0AE627FFAA1}"/>
              </a:ext>
            </a:extLst>
          </p:cNvPr>
          <p:cNvGrpSpPr/>
          <p:nvPr/>
        </p:nvGrpSpPr>
        <p:grpSpPr>
          <a:xfrm>
            <a:off x="8258697" y="3371801"/>
            <a:ext cx="7442215" cy="653446"/>
            <a:chOff x="0" y="239215"/>
            <a:chExt cx="9922955" cy="871261"/>
          </a:xfrm>
        </p:grpSpPr>
        <p:sp>
          <p:nvSpPr>
            <p:cNvPr id="23" name="TextBox 10">
              <a:extLst>
                <a:ext uri="{FF2B5EF4-FFF2-40B4-BE49-F238E27FC236}">
                  <a16:creationId xmlns:a16="http://schemas.microsoft.com/office/drawing/2014/main" id="{0F51AAF4-7706-4B82-CD3E-FDC5D83DE4DC}"/>
                </a:ext>
              </a:extLst>
            </p:cNvPr>
            <p:cNvSpPr txBox="1"/>
            <p:nvPr/>
          </p:nvSpPr>
          <p:spPr>
            <a:xfrm>
              <a:off x="1152667" y="239215"/>
              <a:ext cx="8770288" cy="800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600" dirty="0">
                  <a:solidFill>
                    <a:schemeClr val="tx1"/>
                  </a:solidFill>
                  <a:latin typeface="JetBrains Mono" panose="020B0604020202020204" charset="0"/>
                  <a:cs typeface="Apple Chancery" panose="03020702040506060504" pitchFamily="66" charset="-79"/>
                </a:rPr>
                <a:t>Backend: </a:t>
              </a:r>
              <a:r>
                <a:rPr lang="ru-RU" sz="3600" dirty="0">
                  <a:solidFill>
                    <a:schemeClr val="tx1"/>
                  </a:solidFill>
                  <a:latin typeface="JetBrains Mono" panose="020B0604020202020204" charset="0"/>
                  <a:cs typeface="Apple Chancery" panose="03020702040506060504" pitchFamily="66" charset="-79"/>
                </a:rPr>
                <a:t>Java</a:t>
              </a:r>
              <a:endParaRPr lang="en-US" sz="3399" dirty="0">
                <a:solidFill>
                  <a:srgbClr val="2A2E3A"/>
                </a:solidFill>
                <a:latin typeface="Eurostile" panose="020B0504020202050204" pitchFamily="34" charset="0"/>
                <a:cs typeface="Apple Chancery" panose="03020702040506060504" pitchFamily="66" charset="-79"/>
              </a:endParaRPr>
            </a:p>
          </p:txBody>
        </p:sp>
        <p:grpSp>
          <p:nvGrpSpPr>
            <p:cNvPr id="24" name="Group 11">
              <a:extLst>
                <a:ext uri="{FF2B5EF4-FFF2-40B4-BE49-F238E27FC236}">
                  <a16:creationId xmlns:a16="http://schemas.microsoft.com/office/drawing/2014/main" id="{3CCA81FD-23BD-AB41-098A-27D83EF7ECA2}"/>
                </a:ext>
              </a:extLst>
            </p:cNvPr>
            <p:cNvGrpSpPr/>
            <p:nvPr/>
          </p:nvGrpSpPr>
          <p:grpSpPr>
            <a:xfrm rot="-5400000">
              <a:off x="-160710" y="535288"/>
              <a:ext cx="735898" cy="414478"/>
              <a:chOff x="0" y="0"/>
              <a:chExt cx="812800" cy="457791"/>
            </a:xfrm>
          </p:grpSpPr>
          <p:sp>
            <p:nvSpPr>
              <p:cNvPr id="25" name="Freeform 12">
                <a:extLst>
                  <a:ext uri="{FF2B5EF4-FFF2-40B4-BE49-F238E27FC236}">
                    <a16:creationId xmlns:a16="http://schemas.microsoft.com/office/drawing/2014/main" id="{C93C92DD-CFE9-9D53-4300-592EED1AB85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45779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57791">
                    <a:moveTo>
                      <a:pt x="406400" y="457791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457791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id="26" name="TextBox 13">
                <a:extLst>
                  <a:ext uri="{FF2B5EF4-FFF2-40B4-BE49-F238E27FC236}">
                    <a16:creationId xmlns:a16="http://schemas.microsoft.com/office/drawing/2014/main" id="{25C57F26-39E3-C2E2-9F7D-7CCF5D51C33D}"/>
                  </a:ext>
                </a:extLst>
              </p:cNvPr>
              <p:cNvSpPr txBox="1"/>
              <p:nvPr/>
            </p:nvSpPr>
            <p:spPr>
              <a:xfrm>
                <a:off x="127000" y="23174"/>
                <a:ext cx="558800" cy="2220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</p:grpSp>
      <p:grpSp>
        <p:nvGrpSpPr>
          <p:cNvPr id="27" name="Group 9">
            <a:extLst>
              <a:ext uri="{FF2B5EF4-FFF2-40B4-BE49-F238E27FC236}">
                <a16:creationId xmlns:a16="http://schemas.microsoft.com/office/drawing/2014/main" id="{124ED412-2F8B-1F39-EE40-9B57BC47061A}"/>
              </a:ext>
            </a:extLst>
          </p:cNvPr>
          <p:cNvGrpSpPr/>
          <p:nvPr/>
        </p:nvGrpSpPr>
        <p:grpSpPr>
          <a:xfrm>
            <a:off x="8253630" y="5949751"/>
            <a:ext cx="7463018" cy="1194751"/>
            <a:chOff x="0" y="-76200"/>
            <a:chExt cx="9950692" cy="1593002"/>
          </a:xfrm>
        </p:grpSpPr>
        <p:sp>
          <p:nvSpPr>
            <p:cNvPr id="28" name="TextBox 10">
              <a:extLst>
                <a:ext uri="{FF2B5EF4-FFF2-40B4-BE49-F238E27FC236}">
                  <a16:creationId xmlns:a16="http://schemas.microsoft.com/office/drawing/2014/main" id="{ACF69513-24AD-002A-437B-2C9100B5C2C9}"/>
                </a:ext>
              </a:extLst>
            </p:cNvPr>
            <p:cNvSpPr txBox="1"/>
            <p:nvPr/>
          </p:nvSpPr>
          <p:spPr>
            <a:xfrm>
              <a:off x="1180404" y="-76200"/>
              <a:ext cx="8770288" cy="15930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ru-RU" sz="3600" dirty="0">
                  <a:solidFill>
                    <a:schemeClr val="tx1"/>
                  </a:solidFill>
                  <a:latin typeface="JetBrains Mono" panose="020B0604020202020204" charset="0"/>
                  <a:cs typeface="JetBrains Mono" panose="020B0604020202020204" charset="0"/>
                </a:rPr>
                <a:t>Машинное обучение (Machine Learning)</a:t>
              </a:r>
              <a:endParaRPr lang="en-US" sz="3399" dirty="0">
                <a:solidFill>
                  <a:srgbClr val="2A2E3A"/>
                </a:solidFill>
                <a:latin typeface="Helios"/>
              </a:endParaRPr>
            </a:p>
          </p:txBody>
        </p:sp>
        <p:grpSp>
          <p:nvGrpSpPr>
            <p:cNvPr id="29" name="Group 11">
              <a:extLst>
                <a:ext uri="{FF2B5EF4-FFF2-40B4-BE49-F238E27FC236}">
                  <a16:creationId xmlns:a16="http://schemas.microsoft.com/office/drawing/2014/main" id="{3CA26290-7E8C-2B56-1E6A-FFD90646283D}"/>
                </a:ext>
              </a:extLst>
            </p:cNvPr>
            <p:cNvGrpSpPr/>
            <p:nvPr/>
          </p:nvGrpSpPr>
          <p:grpSpPr>
            <a:xfrm rot="-5400000">
              <a:off x="-160710" y="535288"/>
              <a:ext cx="735898" cy="414478"/>
              <a:chOff x="0" y="0"/>
              <a:chExt cx="812800" cy="457791"/>
            </a:xfrm>
          </p:grpSpPr>
          <p:sp>
            <p:nvSpPr>
              <p:cNvPr id="30" name="Freeform 12">
                <a:extLst>
                  <a:ext uri="{FF2B5EF4-FFF2-40B4-BE49-F238E27FC236}">
                    <a16:creationId xmlns:a16="http://schemas.microsoft.com/office/drawing/2014/main" id="{26F8827E-0191-26BA-1F2B-A6D6C04A8DC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45779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57791">
                    <a:moveTo>
                      <a:pt x="406400" y="457791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457791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id="31" name="TextBox 13">
                <a:extLst>
                  <a:ext uri="{FF2B5EF4-FFF2-40B4-BE49-F238E27FC236}">
                    <a16:creationId xmlns:a16="http://schemas.microsoft.com/office/drawing/2014/main" id="{F9922488-CBC2-4D91-2987-F32D47512D93}"/>
                  </a:ext>
                </a:extLst>
              </p:cNvPr>
              <p:cNvSpPr txBox="1"/>
              <p:nvPr/>
            </p:nvSpPr>
            <p:spPr>
              <a:xfrm>
                <a:off x="127000" y="23174"/>
                <a:ext cx="558800" cy="2220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</p:grpSp>
      <p:grpSp>
        <p:nvGrpSpPr>
          <p:cNvPr id="34" name="Group 9">
            <a:extLst>
              <a:ext uri="{FF2B5EF4-FFF2-40B4-BE49-F238E27FC236}">
                <a16:creationId xmlns:a16="http://schemas.microsoft.com/office/drawing/2014/main" id="{086A3E1A-48B8-339D-435A-AA5A73F665F4}"/>
              </a:ext>
            </a:extLst>
          </p:cNvPr>
          <p:cNvGrpSpPr/>
          <p:nvPr/>
        </p:nvGrpSpPr>
        <p:grpSpPr>
          <a:xfrm>
            <a:off x="8274433" y="7718586"/>
            <a:ext cx="7442215" cy="653446"/>
            <a:chOff x="0" y="239215"/>
            <a:chExt cx="9922955" cy="871261"/>
          </a:xfrm>
        </p:grpSpPr>
        <p:sp>
          <p:nvSpPr>
            <p:cNvPr id="35" name="TextBox 10">
              <a:extLst>
                <a:ext uri="{FF2B5EF4-FFF2-40B4-BE49-F238E27FC236}">
                  <a16:creationId xmlns:a16="http://schemas.microsoft.com/office/drawing/2014/main" id="{2361E823-6C48-D3B5-72BA-47796BADFEEC}"/>
                </a:ext>
              </a:extLst>
            </p:cNvPr>
            <p:cNvSpPr txBox="1"/>
            <p:nvPr/>
          </p:nvSpPr>
          <p:spPr>
            <a:xfrm>
              <a:off x="1152667" y="239215"/>
              <a:ext cx="8770288" cy="800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600" dirty="0">
                  <a:solidFill>
                    <a:schemeClr val="tx1"/>
                  </a:solidFill>
                  <a:latin typeface="JetBrains Mono" panose="020B0604020202020204" charset="0"/>
                  <a:cs typeface="Apple Chancery" panose="03020702040506060504" pitchFamily="66" charset="-79"/>
                </a:rPr>
                <a:t>Frontend: React</a:t>
              </a:r>
              <a:endParaRPr lang="en-US" sz="3399" dirty="0">
                <a:solidFill>
                  <a:srgbClr val="2A2E3A"/>
                </a:solidFill>
                <a:latin typeface="Eurostile" panose="020B0504020202050204" pitchFamily="34" charset="0"/>
                <a:cs typeface="Apple Chancery" panose="03020702040506060504" pitchFamily="66" charset="-79"/>
              </a:endParaRPr>
            </a:p>
          </p:txBody>
        </p:sp>
        <p:grpSp>
          <p:nvGrpSpPr>
            <p:cNvPr id="36" name="Group 11">
              <a:extLst>
                <a:ext uri="{FF2B5EF4-FFF2-40B4-BE49-F238E27FC236}">
                  <a16:creationId xmlns:a16="http://schemas.microsoft.com/office/drawing/2014/main" id="{3D30CCBB-825F-5242-54FC-AC2B56C6FF38}"/>
                </a:ext>
              </a:extLst>
            </p:cNvPr>
            <p:cNvGrpSpPr/>
            <p:nvPr/>
          </p:nvGrpSpPr>
          <p:grpSpPr>
            <a:xfrm rot="-5400000">
              <a:off x="-160710" y="535288"/>
              <a:ext cx="735898" cy="414478"/>
              <a:chOff x="0" y="0"/>
              <a:chExt cx="812800" cy="457791"/>
            </a:xfrm>
          </p:grpSpPr>
          <p:sp>
            <p:nvSpPr>
              <p:cNvPr id="37" name="Freeform 12">
                <a:extLst>
                  <a:ext uri="{FF2B5EF4-FFF2-40B4-BE49-F238E27FC236}">
                    <a16:creationId xmlns:a16="http://schemas.microsoft.com/office/drawing/2014/main" id="{1BC05BA7-4145-AD5B-CD32-1A2FE7C116B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45779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57791">
                    <a:moveTo>
                      <a:pt x="406400" y="457791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457791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id="38" name="TextBox 13">
                <a:extLst>
                  <a:ext uri="{FF2B5EF4-FFF2-40B4-BE49-F238E27FC236}">
                    <a16:creationId xmlns:a16="http://schemas.microsoft.com/office/drawing/2014/main" id="{A5A7D158-0B77-B798-03B8-44CBF8B782E1}"/>
                  </a:ext>
                </a:extLst>
              </p:cNvPr>
              <p:cNvSpPr txBox="1"/>
              <p:nvPr/>
            </p:nvSpPr>
            <p:spPr>
              <a:xfrm>
                <a:off x="127000" y="23174"/>
                <a:ext cx="558800" cy="2220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4744700" cy="3682973"/>
            <a:chOff x="0" y="0"/>
            <a:chExt cx="19659601" cy="4910630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6337818" cy="16678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0199"/>
                </a:lnSpc>
              </a:pPr>
              <a:r>
                <a:rPr lang="ru-RU" sz="8499" dirty="0">
                  <a:solidFill>
                    <a:srgbClr val="A20E20"/>
                  </a:solidFill>
                  <a:latin typeface="TT Hoves Bold"/>
                </a:rPr>
                <a:t>Описание продукта</a:t>
              </a:r>
              <a:endParaRPr lang="en-US" sz="8499" dirty="0">
                <a:solidFill>
                  <a:srgbClr val="A20E20"/>
                </a:solidFill>
                <a:latin typeface="TT Hoves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4252"/>
              <a:ext cx="19659601" cy="300637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lnSpc>
                  <a:spcPct val="140000"/>
                </a:lnSpc>
                <a:buClr>
                  <a:srgbClr val="EDEDED"/>
                </a:buClr>
                <a:buSzPts val="2250"/>
              </a:pPr>
              <a:r>
                <a:rPr lang="en-US" sz="3600" dirty="0" err="1">
                  <a:solidFill>
                    <a:schemeClr val="tx1"/>
                  </a:solidFill>
                  <a:latin typeface="JetBrains Mono" panose="020B0604020202020204" charset="0"/>
                  <a:cs typeface="JetBrains Mono" panose="020B0604020202020204" charset="0"/>
                  <a:sym typeface="JetBrains Mono"/>
                </a:rPr>
                <a:t>TenderEase</a:t>
              </a:r>
              <a:r>
                <a:rPr lang="en-US" sz="3600" dirty="0">
                  <a:solidFill>
                    <a:schemeClr val="tx1"/>
                  </a:solidFill>
                  <a:latin typeface="JetBrains Mono" panose="020B0604020202020204" charset="0"/>
                  <a:cs typeface="JetBrains Mono" panose="020B0604020202020204" charset="0"/>
                </a:rPr>
                <a:t> - </a:t>
              </a:r>
              <a:r>
                <a:rPr lang="ru-RU" sz="3600" dirty="0">
                  <a:solidFill>
                    <a:schemeClr val="tx1"/>
                  </a:solidFill>
                  <a:latin typeface="JetBrains Mono" panose="020B0604020202020204" charset="0"/>
                  <a:cs typeface="JetBrains Mono" panose="020B0604020202020204" charset="0"/>
                </a:rPr>
                <a:t>программное решение, которое автоматизирует и оптимизирует процессы участия в тендерных конкурсах. С его помощью вы экономите время и ресурсы.</a:t>
              </a:r>
              <a:endParaRPr lang="ru-RU" sz="3600" b="0" i="0" u="none" strike="noStrike" cap="none" dirty="0">
                <a:solidFill>
                  <a:schemeClr val="tx1"/>
                </a:solidFill>
                <a:latin typeface="JetBrains Mono" panose="020B0604020202020204" charset="0"/>
                <a:ea typeface="Calibri"/>
                <a:cs typeface="JetBrains Mono" panose="020B0604020202020204" charset="0"/>
                <a:sym typeface="Calibri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1287623" y="9258300"/>
            <a:ext cx="5765006" cy="1028700"/>
            <a:chOff x="0" y="0"/>
            <a:chExt cx="7686674" cy="1371600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3033168" y="475615"/>
              <a:ext cx="2698286" cy="39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Helios Bold"/>
                </a:rPr>
                <a:t>Back to Agenda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 rot="-10800000">
            <a:off x="14447117" y="-741521"/>
            <a:ext cx="7681766" cy="3540443"/>
            <a:chOff x="0" y="0"/>
            <a:chExt cx="406400" cy="18730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F8729C0-65A3-8178-1542-D9C547FFA747}"/>
              </a:ext>
            </a:extLst>
          </p:cNvPr>
          <p:cNvSpPr txBox="1"/>
          <p:nvPr/>
        </p:nvSpPr>
        <p:spPr>
          <a:xfrm>
            <a:off x="1028700" y="5066296"/>
            <a:ext cx="1111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Ценность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E00A5E-3E24-C91C-BBD6-18F16E1A5CA6}"/>
              </a:ext>
            </a:extLst>
          </p:cNvPr>
          <p:cNvSpPr txBox="1"/>
          <p:nvPr/>
        </p:nvSpPr>
        <p:spPr>
          <a:xfrm>
            <a:off x="5656060" y="5066296"/>
            <a:ext cx="1499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u="none" strike="noStrike" cap="none" dirty="0">
                <a:solidFill>
                  <a:schemeClr val="tx1">
                    <a:lumMod val="50000"/>
                    <a:lumOff val="50000"/>
                  </a:schemeClr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РЕАЛИЗАЦИЯ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9BDBF-8D67-BFFA-EF23-30FFC136AA87}"/>
              </a:ext>
            </a:extLst>
          </p:cNvPr>
          <p:cNvSpPr txBox="1"/>
          <p:nvPr/>
        </p:nvSpPr>
        <p:spPr>
          <a:xfrm>
            <a:off x="11402060" y="5066296"/>
            <a:ext cx="11714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cap="none" dirty="0">
                <a:latin typeface="JetBrains Mono Light"/>
                <a:ea typeface="JetBrains Mono Light"/>
                <a:cs typeface="JetBrains Mono Light"/>
                <a:sym typeface="JetBrains Mono Light"/>
              </a:rPr>
              <a:t>ПРОБЛЕМА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D31C21-F29E-1D62-E823-86C5847DC369}"/>
              </a:ext>
            </a:extLst>
          </p:cNvPr>
          <p:cNvSpPr txBox="1"/>
          <p:nvPr/>
        </p:nvSpPr>
        <p:spPr>
          <a:xfrm>
            <a:off x="950612" y="5790251"/>
            <a:ext cx="23781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>
                <a:solidFill>
                  <a:srgbClr val="3F4350"/>
                </a:solidFill>
                <a:effectLst/>
                <a:latin typeface="Lato" panose="020F0502020204030203" pitchFamily="34" charset="0"/>
              </a:rPr>
              <a:t>Автоматизация и оптимизация тендеров с использованием ИИ и аналитики для стратегического планирования.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E0697A-87BB-24AD-16C5-8282E3F17321}"/>
              </a:ext>
            </a:extLst>
          </p:cNvPr>
          <p:cNvSpPr txBox="1"/>
          <p:nvPr/>
        </p:nvSpPr>
        <p:spPr>
          <a:xfrm>
            <a:off x="5656060" y="5528919"/>
            <a:ext cx="31069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tx1"/>
                </a:solidFill>
                <a:latin typeface="JetBrains Mono" panose="020B0604020202020204" charset="0"/>
                <a:cs typeface="JetBrains Mono" panose="020B0604020202020204" charset="0"/>
              </a:rPr>
              <a:t>Исследование и анализ.</a:t>
            </a:r>
            <a:br>
              <a:rPr lang="ru-RU" sz="1800" dirty="0">
                <a:solidFill>
                  <a:schemeClr val="tx1"/>
                </a:solidFill>
                <a:latin typeface="JetBrains Mono" panose="020B0604020202020204" charset="0"/>
                <a:cs typeface="JetBrains Mono" panose="020B0604020202020204" charset="0"/>
              </a:rPr>
            </a:br>
            <a:r>
              <a:rPr lang="ru-RU" sz="1800" dirty="0">
                <a:solidFill>
                  <a:schemeClr val="tx1"/>
                </a:solidFill>
                <a:latin typeface="JetBrains Mono" panose="020B0604020202020204" charset="0"/>
                <a:cs typeface="JetBrains Mono" panose="020B0604020202020204" charset="0"/>
              </a:rPr>
              <a:t>Тестирование и оптимизация.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DC1D0C-7336-A1DC-17F8-02A48BC628CD}"/>
              </a:ext>
            </a:extLst>
          </p:cNvPr>
          <p:cNvSpPr txBox="1"/>
          <p:nvPr/>
        </p:nvSpPr>
        <p:spPr>
          <a:xfrm>
            <a:off x="10515600" y="7294956"/>
            <a:ext cx="12212320" cy="402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800"/>
              <a:buFont typeface="JetBrains Mono Light"/>
              <a:buNone/>
            </a:pPr>
            <a:r>
              <a:rPr lang="ru-RU" sz="1800" dirty="0">
                <a:latin typeface="JetBrains Mono Light"/>
                <a:ea typeface="Calibri"/>
                <a:cs typeface="JetBrains Mono Light"/>
                <a:sym typeface="JetBrains Mono Light"/>
              </a:rPr>
              <a:t>Всё слишком хорошо, чтобы быть проблемой</a:t>
            </a:r>
            <a:r>
              <a:rPr lang="ru-RU" sz="1800" dirty="0">
                <a:solidFill>
                  <a:srgbClr val="EDEDED"/>
                </a:solidFill>
                <a:latin typeface="JetBrains Mono Light"/>
                <a:ea typeface="Calibri"/>
                <a:cs typeface="JetBrains Mono Light"/>
                <a:sym typeface="JetBrains Mono Light"/>
              </a:rPr>
              <a:t>!</a:t>
            </a:r>
            <a:endParaRPr lang="ru-RU"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DFC171-9718-3062-723B-6AA1D7E7E8AE}"/>
              </a:ext>
            </a:extLst>
          </p:cNvPr>
          <p:cNvSpPr txBox="1"/>
          <p:nvPr/>
        </p:nvSpPr>
        <p:spPr>
          <a:xfrm>
            <a:off x="10744200" y="5528919"/>
            <a:ext cx="28143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F4350"/>
                </a:solidFill>
                <a:effectLst/>
                <a:latin typeface="Lato" panose="020F0502020204030203" pitchFamily="34" charset="0"/>
              </a:rPr>
              <a:t>Продукт создаётся для повышения эффективности и успеха компаний в тендерах за счёт автоматизации и ИИ-анализа.</a:t>
            </a:r>
            <a:endParaRPr lang="ru-RU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324259" y="-2727870"/>
            <a:ext cx="21853498" cy="5455740"/>
            <a:chOff x="0" y="0"/>
            <a:chExt cx="1012092" cy="2526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2092" cy="252670"/>
            </a:xfrm>
            <a:custGeom>
              <a:avLst/>
              <a:gdLst/>
              <a:ahLst/>
              <a:cxnLst/>
              <a:rect l="l" t="t" r="r" b="b"/>
              <a:pathLst>
                <a:path w="1012092" h="252670">
                  <a:moveTo>
                    <a:pt x="203200" y="0"/>
                  </a:moveTo>
                  <a:lnTo>
                    <a:pt x="808892" y="0"/>
                  </a:lnTo>
                  <a:lnTo>
                    <a:pt x="1012092" y="252670"/>
                  </a:lnTo>
                  <a:lnTo>
                    <a:pt x="0" y="2526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27000" y="-38100"/>
              <a:ext cx="758092" cy="290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-6258005" y="-88241"/>
            <a:ext cx="15118279" cy="3185392"/>
            <a:chOff x="0" y="0"/>
            <a:chExt cx="1216146" cy="2562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16146" cy="256240"/>
            </a:xfrm>
            <a:custGeom>
              <a:avLst/>
              <a:gdLst/>
              <a:ahLst/>
              <a:cxnLst/>
              <a:rect l="l" t="t" r="r" b="b"/>
              <a:pathLst>
                <a:path w="1216146" h="256240">
                  <a:moveTo>
                    <a:pt x="203200" y="0"/>
                  </a:moveTo>
                  <a:lnTo>
                    <a:pt x="1012946" y="0"/>
                  </a:lnTo>
                  <a:lnTo>
                    <a:pt x="1216146" y="256240"/>
                  </a:lnTo>
                  <a:lnTo>
                    <a:pt x="0" y="25624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7000" y="-38100"/>
              <a:ext cx="962146" cy="294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3697226"/>
            <a:ext cx="5070039" cy="5071653"/>
            <a:chOff x="0" y="0"/>
            <a:chExt cx="1335319" cy="13357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35319" cy="1335744"/>
            </a:xfrm>
            <a:custGeom>
              <a:avLst/>
              <a:gdLst/>
              <a:ahLst/>
              <a:cxnLst/>
              <a:rect l="l" t="t" r="r" b="b"/>
              <a:pathLst>
                <a:path w="1335319" h="1335744">
                  <a:moveTo>
                    <a:pt x="0" y="0"/>
                  </a:moveTo>
                  <a:lnTo>
                    <a:pt x="1335319" y="0"/>
                  </a:lnTo>
                  <a:lnTo>
                    <a:pt x="1335319" y="1335744"/>
                  </a:lnTo>
                  <a:lnTo>
                    <a:pt x="0" y="1335744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335319" cy="1373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57662" y="882901"/>
            <a:ext cx="6211801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ru-RU" sz="8499" dirty="0">
                <a:solidFill>
                  <a:srgbClr val="FFFFFF"/>
                </a:solidFill>
                <a:latin typeface="TT Hoves Bold"/>
              </a:rPr>
              <a:t>Вау-фичи</a:t>
            </a:r>
            <a:endParaRPr lang="en-US" sz="8499" dirty="0">
              <a:solidFill>
                <a:srgbClr val="FFFFFF"/>
              </a:solidFill>
              <a:latin typeface="TT Hoves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660221" y="6514010"/>
            <a:ext cx="3806998" cy="1489971"/>
            <a:chOff x="0" y="-9525"/>
            <a:chExt cx="5075997" cy="1986628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9525"/>
              <a:ext cx="5075997" cy="6629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79"/>
                </a:lnSpc>
                <a:spcBef>
                  <a:spcPct val="0"/>
                </a:spcBef>
              </a:pPr>
              <a:r>
                <a:rPr lang="en-US" sz="3399" dirty="0" err="1">
                  <a:solidFill>
                    <a:srgbClr val="2A2E3A"/>
                  </a:solidFill>
                  <a:latin typeface="Helios Bold"/>
                </a:rPr>
                <a:t>Parcing</a:t>
              </a:r>
              <a:r>
                <a:rPr lang="en-US" sz="3399" u="none" dirty="0">
                  <a:solidFill>
                    <a:srgbClr val="2A2E3A"/>
                  </a:solidFill>
                  <a:latin typeface="Helios Bold"/>
                </a:rPr>
                <a:t> # 1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855257"/>
              <a:ext cx="5075997" cy="11218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ru-RU" sz="2400" b="1" dirty="0" err="1">
                  <a:solidFill>
                    <a:schemeClr val="tx1"/>
                  </a:solidFill>
                  <a:latin typeface="JetBrains Mono" panose="020B0604020202020204" charset="0"/>
                  <a:cs typeface="JetBrains Mono" panose="020B0604020202020204" charset="0"/>
                </a:rPr>
                <a:t>Парсинг</a:t>
              </a:r>
              <a:r>
                <a:rPr lang="ru-RU" sz="2400" b="1" dirty="0">
                  <a:solidFill>
                    <a:schemeClr val="tx1"/>
                  </a:solidFill>
                  <a:latin typeface="JetBrains Mono" panose="020B0604020202020204" charset="0"/>
                  <a:cs typeface="JetBrains Mono" panose="020B0604020202020204" charset="0"/>
                </a:rPr>
                <a:t> в реальном времени</a:t>
              </a:r>
              <a:endParaRPr lang="en-US" sz="2400" u="none" dirty="0">
                <a:solidFill>
                  <a:srgbClr val="2A2E3A"/>
                </a:solidFill>
                <a:latin typeface="Helios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608980" y="3697226"/>
            <a:ext cx="5070039" cy="5071653"/>
            <a:chOff x="0" y="0"/>
            <a:chExt cx="1335319" cy="133574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35319" cy="1335744"/>
            </a:xfrm>
            <a:custGeom>
              <a:avLst/>
              <a:gdLst/>
              <a:ahLst/>
              <a:cxnLst/>
              <a:rect l="l" t="t" r="r" b="b"/>
              <a:pathLst>
                <a:path w="1335319" h="1335744">
                  <a:moveTo>
                    <a:pt x="0" y="0"/>
                  </a:moveTo>
                  <a:lnTo>
                    <a:pt x="1335319" y="0"/>
                  </a:lnTo>
                  <a:lnTo>
                    <a:pt x="1335319" y="1335744"/>
                  </a:lnTo>
                  <a:lnTo>
                    <a:pt x="0" y="1335744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335319" cy="1373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240501" y="6514010"/>
            <a:ext cx="3806998" cy="1489971"/>
            <a:chOff x="0" y="-9525"/>
            <a:chExt cx="5075997" cy="1986628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9525"/>
              <a:ext cx="5075997" cy="6629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79"/>
                </a:lnSpc>
                <a:spcBef>
                  <a:spcPct val="0"/>
                </a:spcBef>
              </a:pPr>
              <a:r>
                <a:rPr lang="en-US" sz="3399" u="none" dirty="0">
                  <a:solidFill>
                    <a:srgbClr val="2A2E3A"/>
                  </a:solidFill>
                  <a:latin typeface="Helios Bold"/>
                </a:rPr>
                <a:t>ML # 2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855257"/>
              <a:ext cx="5075997" cy="11218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ru-RU" sz="2400" b="1" dirty="0">
                  <a:solidFill>
                    <a:schemeClr val="tx1"/>
                  </a:solidFill>
                  <a:latin typeface="JetBrains Mono" panose="020B0604020202020204" charset="0"/>
                  <a:cs typeface="JetBrains Mono" panose="020B0604020202020204" charset="0"/>
                </a:rPr>
                <a:t>Машинное обучение для релевантного поиска</a:t>
              </a:r>
              <a:endParaRPr lang="en-US" sz="2400" u="none" dirty="0">
                <a:solidFill>
                  <a:srgbClr val="2A2E3A"/>
                </a:solidFill>
                <a:latin typeface="Helios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189261" y="3697226"/>
            <a:ext cx="5070039" cy="5071653"/>
            <a:chOff x="0" y="0"/>
            <a:chExt cx="1335319" cy="133574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335319" cy="1335744"/>
            </a:xfrm>
            <a:custGeom>
              <a:avLst/>
              <a:gdLst/>
              <a:ahLst/>
              <a:cxnLst/>
              <a:rect l="l" t="t" r="r" b="b"/>
              <a:pathLst>
                <a:path w="1335319" h="1335744">
                  <a:moveTo>
                    <a:pt x="0" y="0"/>
                  </a:moveTo>
                  <a:lnTo>
                    <a:pt x="1335319" y="0"/>
                  </a:lnTo>
                  <a:lnTo>
                    <a:pt x="1335319" y="1335744"/>
                  </a:lnTo>
                  <a:lnTo>
                    <a:pt x="0" y="1335744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335319" cy="1373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820781" y="6514010"/>
            <a:ext cx="3806998" cy="1053954"/>
            <a:chOff x="0" y="-9525"/>
            <a:chExt cx="5075997" cy="1405272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9525"/>
              <a:ext cx="5075997" cy="6629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79"/>
                </a:lnSpc>
                <a:spcBef>
                  <a:spcPct val="0"/>
                </a:spcBef>
              </a:pPr>
              <a:r>
                <a:rPr lang="en-US" sz="3399" dirty="0">
                  <a:solidFill>
                    <a:srgbClr val="2A2E3A"/>
                  </a:solidFill>
                  <a:latin typeface="Helios Bold"/>
                </a:rPr>
                <a:t>UI/UX design</a:t>
              </a:r>
              <a:r>
                <a:rPr lang="en-US" sz="3399" u="none" dirty="0">
                  <a:solidFill>
                    <a:srgbClr val="2A2E3A"/>
                  </a:solidFill>
                  <a:latin typeface="Helios Bold"/>
                </a:rPr>
                <a:t> # 3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855258"/>
              <a:ext cx="5075997" cy="540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ru-RU" sz="2400" b="1" dirty="0">
                  <a:solidFill>
                    <a:schemeClr val="tx1"/>
                  </a:solidFill>
                  <a:latin typeface="JetBrains Mono" panose="020B0604020202020204" charset="0"/>
                  <a:cs typeface="JetBrains Mono" panose="020B0604020202020204" charset="0"/>
                </a:rPr>
                <a:t>Универсальный </a:t>
              </a:r>
              <a:r>
                <a:rPr lang="ru-RU" sz="2400" b="1" dirty="0">
                  <a:latin typeface="JetBrains Mono" panose="020B0604020202020204" charset="0"/>
                  <a:cs typeface="JetBrains Mono" panose="020B0604020202020204" charset="0"/>
                </a:rPr>
                <a:t>дизайн</a:t>
              </a:r>
              <a:endParaRPr lang="en-US" sz="2400" u="none" dirty="0">
                <a:solidFill>
                  <a:srgbClr val="2A2E3A"/>
                </a:solidFill>
                <a:latin typeface="Helios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963877" y="4719229"/>
            <a:ext cx="1199685" cy="1199685"/>
            <a:chOff x="0" y="0"/>
            <a:chExt cx="1599580" cy="1599580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1599580" cy="1599580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31" name="Freeform 31"/>
            <p:cNvSpPr/>
            <p:nvPr/>
          </p:nvSpPr>
          <p:spPr>
            <a:xfrm>
              <a:off x="479047" y="397031"/>
              <a:ext cx="641486" cy="805519"/>
            </a:xfrm>
            <a:custGeom>
              <a:avLst/>
              <a:gdLst/>
              <a:ahLst/>
              <a:cxnLst/>
              <a:rect l="l" t="t" r="r" b="b"/>
              <a:pathLst>
                <a:path w="641486" h="805519">
                  <a:moveTo>
                    <a:pt x="0" y="0"/>
                  </a:moveTo>
                  <a:lnTo>
                    <a:pt x="641486" y="0"/>
                  </a:lnTo>
                  <a:lnTo>
                    <a:pt x="641486" y="805519"/>
                  </a:lnTo>
                  <a:lnTo>
                    <a:pt x="0" y="805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2" name="Group 32"/>
          <p:cNvGrpSpPr/>
          <p:nvPr/>
        </p:nvGrpSpPr>
        <p:grpSpPr>
          <a:xfrm>
            <a:off x="8544157" y="4719229"/>
            <a:ext cx="1199685" cy="1199685"/>
            <a:chOff x="0" y="0"/>
            <a:chExt cx="1599580" cy="1599580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1599580" cy="1599580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36" name="Freeform 36"/>
            <p:cNvSpPr/>
            <p:nvPr/>
          </p:nvSpPr>
          <p:spPr>
            <a:xfrm>
              <a:off x="408130" y="460826"/>
              <a:ext cx="783321" cy="677929"/>
            </a:xfrm>
            <a:custGeom>
              <a:avLst/>
              <a:gdLst/>
              <a:ahLst/>
              <a:cxnLst/>
              <a:rect l="l" t="t" r="r" b="b"/>
              <a:pathLst>
                <a:path w="783321" h="677929">
                  <a:moveTo>
                    <a:pt x="0" y="0"/>
                  </a:moveTo>
                  <a:lnTo>
                    <a:pt x="783321" y="0"/>
                  </a:lnTo>
                  <a:lnTo>
                    <a:pt x="783321" y="677929"/>
                  </a:lnTo>
                  <a:lnTo>
                    <a:pt x="0" y="677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7" name="Group 37"/>
          <p:cNvGrpSpPr/>
          <p:nvPr/>
        </p:nvGrpSpPr>
        <p:grpSpPr>
          <a:xfrm>
            <a:off x="14124438" y="4719229"/>
            <a:ext cx="1199685" cy="1199685"/>
            <a:chOff x="0" y="0"/>
            <a:chExt cx="1599580" cy="1599580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1599580" cy="1599580"/>
              <a:chOff x="0" y="0"/>
              <a:chExt cx="8128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41" name="Freeform 41"/>
            <p:cNvSpPr/>
            <p:nvPr/>
          </p:nvSpPr>
          <p:spPr>
            <a:xfrm>
              <a:off x="367408" y="479827"/>
              <a:ext cx="864764" cy="639925"/>
            </a:xfrm>
            <a:custGeom>
              <a:avLst/>
              <a:gdLst/>
              <a:ahLst/>
              <a:cxnLst/>
              <a:rect l="l" t="t" r="r" b="b"/>
              <a:pathLst>
                <a:path w="864764" h="639925">
                  <a:moveTo>
                    <a:pt x="0" y="0"/>
                  </a:moveTo>
                  <a:lnTo>
                    <a:pt x="864764" y="0"/>
                  </a:lnTo>
                  <a:lnTo>
                    <a:pt x="864764" y="639926"/>
                  </a:lnTo>
                  <a:lnTo>
                    <a:pt x="0" y="639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42" name="Group 42"/>
          <p:cNvGrpSpPr/>
          <p:nvPr/>
        </p:nvGrpSpPr>
        <p:grpSpPr>
          <a:xfrm>
            <a:off x="13814230" y="9258300"/>
            <a:ext cx="5765006" cy="1028700"/>
            <a:chOff x="0" y="0"/>
            <a:chExt cx="7686674" cy="1371600"/>
          </a:xfrm>
        </p:grpSpPr>
        <p:grpSp>
          <p:nvGrpSpPr>
            <p:cNvPr id="43" name="Group 43"/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46" name="TextBox 46"/>
            <p:cNvSpPr txBox="1"/>
            <p:nvPr/>
          </p:nvSpPr>
          <p:spPr>
            <a:xfrm>
              <a:off x="1942883" y="475615"/>
              <a:ext cx="2698286" cy="39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Helios Bold"/>
                </a:rPr>
                <a:t>Back to Agenda</a:t>
              </a:r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9950698" y="276027"/>
            <a:ext cx="6332551" cy="1788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ru-RU" sz="3399" u="none" dirty="0">
                <a:solidFill>
                  <a:srgbClr val="FFFFFF"/>
                </a:solidFill>
                <a:latin typeface="Helios"/>
              </a:rPr>
              <a:t>Дополнительный функционал предоставленный нашей командой</a:t>
            </a:r>
            <a:endParaRPr lang="en-US" sz="3399" u="none" dirty="0">
              <a:solidFill>
                <a:srgbClr val="FFFFFF"/>
              </a:solidFill>
              <a:latin typeface="Helio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87623" y="9258300"/>
            <a:ext cx="5765006" cy="1028700"/>
            <a:chOff x="0" y="0"/>
            <a:chExt cx="7686674" cy="13716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3033168" y="475615"/>
              <a:ext cx="2698286" cy="39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Helios Bold"/>
                </a:rPr>
                <a:t>Back to Agenda</a:t>
              </a:r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539587" y="15541"/>
            <a:ext cx="15080946" cy="10271459"/>
            <a:chOff x="0" y="0"/>
            <a:chExt cx="5475623" cy="37293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blipFill>
              <a:blip r:embed="rId2"/>
              <a:stretch>
                <a:fillRect l="-800" r="-20281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987253" y="952500"/>
            <a:ext cx="12627597" cy="2093754"/>
            <a:chOff x="0" y="0"/>
            <a:chExt cx="16836795" cy="2791672"/>
          </a:xfrm>
        </p:grpSpPr>
        <p:sp>
          <p:nvSpPr>
            <p:cNvPr id="17" name="TextBox 17"/>
            <p:cNvSpPr txBox="1"/>
            <p:nvPr/>
          </p:nvSpPr>
          <p:spPr>
            <a:xfrm>
              <a:off x="0" y="0"/>
              <a:ext cx="16836795" cy="1714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199"/>
                </a:lnSpc>
              </a:pPr>
              <a:r>
                <a:rPr lang="en-US" sz="8499" dirty="0" err="1">
                  <a:solidFill>
                    <a:srgbClr val="A20E20"/>
                  </a:solidFill>
                  <a:latin typeface="TT Hoves Bold"/>
                </a:rPr>
                <a:t>Parcing</a:t>
              </a:r>
              <a:r>
                <a:rPr lang="en-US" sz="8499" dirty="0">
                  <a:solidFill>
                    <a:srgbClr val="A20E20"/>
                  </a:solidFill>
                  <a:latin typeface="TT Hoves Bold"/>
                </a:rPr>
                <a:t> # 1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2030518"/>
              <a:ext cx="13798468" cy="76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ru-RU" sz="3399" u="none" dirty="0">
                  <a:solidFill>
                    <a:srgbClr val="2A2E3A"/>
                  </a:solidFill>
                  <a:latin typeface="Helios"/>
                </a:rPr>
                <a:t>Сюда надо вставить то что Макс в </a:t>
              </a:r>
              <a:r>
                <a:rPr lang="ru-RU" sz="3399" u="none" dirty="0" err="1">
                  <a:solidFill>
                    <a:srgbClr val="2A2E3A"/>
                  </a:solidFill>
                  <a:latin typeface="Helios"/>
                </a:rPr>
                <a:t>дисе</a:t>
              </a:r>
              <a:r>
                <a:rPr lang="ru-RU" sz="3399" u="none" dirty="0">
                  <a:solidFill>
                    <a:srgbClr val="2A2E3A"/>
                  </a:solidFill>
                  <a:latin typeface="Helios"/>
                </a:rPr>
                <a:t> прислал</a:t>
              </a:r>
              <a:endParaRPr lang="en-US" sz="3399" u="none" dirty="0">
                <a:solidFill>
                  <a:srgbClr val="2A2E3A"/>
                </a:solidFill>
                <a:latin typeface="Helios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 rot="-10800000">
            <a:off x="14447117" y="-331087"/>
            <a:ext cx="7681766" cy="3540443"/>
            <a:chOff x="0" y="0"/>
            <a:chExt cx="406400" cy="18730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28410" y="0"/>
            <a:ext cx="12259590" cy="2566292"/>
          </a:xfrm>
          <a:custGeom>
            <a:avLst/>
            <a:gdLst/>
            <a:ahLst/>
            <a:cxnLst/>
            <a:rect l="l" t="t" r="r" b="b"/>
            <a:pathLst>
              <a:path w="12259590" h="2566292">
                <a:moveTo>
                  <a:pt x="0" y="0"/>
                </a:moveTo>
                <a:lnTo>
                  <a:pt x="12259590" y="0"/>
                </a:lnTo>
                <a:lnTo>
                  <a:pt x="12259590" y="2566292"/>
                </a:lnTo>
                <a:lnTo>
                  <a:pt x="0" y="2566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8576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-3777921" y="2376440"/>
            <a:ext cx="7555842" cy="3482406"/>
            <a:chOff x="0" y="0"/>
            <a:chExt cx="406400" cy="1873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-4109936" y="0"/>
            <a:ext cx="13253936" cy="3370693"/>
            <a:chOff x="0" y="0"/>
            <a:chExt cx="736505" cy="1873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36505" cy="187305"/>
            </a:xfrm>
            <a:custGeom>
              <a:avLst/>
              <a:gdLst/>
              <a:ahLst/>
              <a:cxnLst/>
              <a:rect l="l" t="t" r="r" b="b"/>
              <a:pathLst>
                <a:path w="736505" h="187305">
                  <a:moveTo>
                    <a:pt x="203200" y="0"/>
                  </a:moveTo>
                  <a:lnTo>
                    <a:pt x="533305" y="0"/>
                  </a:lnTo>
                  <a:lnTo>
                    <a:pt x="736505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27000" y="-38100"/>
              <a:ext cx="482505" cy="22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995362"/>
            <a:ext cx="4669373" cy="2558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99"/>
              </a:lnSpc>
            </a:pPr>
            <a:r>
              <a:rPr lang="en-US" sz="8800" u="none" dirty="0">
                <a:solidFill>
                  <a:schemeClr val="bg1"/>
                </a:solidFill>
                <a:latin typeface="Helios Bold"/>
              </a:rPr>
              <a:t>ML # 2</a:t>
            </a:r>
          </a:p>
          <a:p>
            <a:pPr algn="ctr">
              <a:lnSpc>
                <a:spcPts val="10199"/>
              </a:lnSpc>
            </a:pPr>
            <a:endParaRPr lang="en-US" sz="8499" dirty="0">
              <a:solidFill>
                <a:schemeClr val="bg1"/>
              </a:solidFill>
              <a:latin typeface="TT Hoves Bold"/>
            </a:endParaRPr>
          </a:p>
        </p:txBody>
      </p:sp>
      <p:grpSp>
        <p:nvGrpSpPr>
          <p:cNvPr id="66" name="Group 5">
            <a:extLst>
              <a:ext uri="{FF2B5EF4-FFF2-40B4-BE49-F238E27FC236}">
                <a16:creationId xmlns:a16="http://schemas.microsoft.com/office/drawing/2014/main" id="{DB766626-B384-993C-5E38-6673A473B7B0}"/>
              </a:ext>
            </a:extLst>
          </p:cNvPr>
          <p:cNvGrpSpPr/>
          <p:nvPr/>
        </p:nvGrpSpPr>
        <p:grpSpPr>
          <a:xfrm>
            <a:off x="6858544" y="7978636"/>
            <a:ext cx="4588065" cy="1588186"/>
            <a:chOff x="0" y="-57150"/>
            <a:chExt cx="812800" cy="418288"/>
          </a:xfrm>
        </p:grpSpPr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0204611A-93B8-48CD-588B-E675733EA060}"/>
                </a:ext>
              </a:extLst>
            </p:cNvPr>
            <p:cNvSpPr/>
            <p:nvPr/>
          </p:nvSpPr>
          <p:spPr>
            <a:xfrm>
              <a:off x="0" y="0"/>
              <a:ext cx="812800" cy="361138"/>
            </a:xfrm>
            <a:custGeom>
              <a:avLst/>
              <a:gdLst/>
              <a:ahLst/>
              <a:cxnLst/>
              <a:rect l="l" t="t" r="r" b="b"/>
              <a:pathLst>
                <a:path w="812800" h="361138">
                  <a:moveTo>
                    <a:pt x="75259" y="0"/>
                  </a:moveTo>
                  <a:lnTo>
                    <a:pt x="737541" y="0"/>
                  </a:lnTo>
                  <a:cubicBezTo>
                    <a:pt x="779105" y="0"/>
                    <a:pt x="812800" y="33695"/>
                    <a:pt x="812800" y="75259"/>
                  </a:cubicBezTo>
                  <a:lnTo>
                    <a:pt x="812800" y="285879"/>
                  </a:lnTo>
                  <a:cubicBezTo>
                    <a:pt x="812800" y="305839"/>
                    <a:pt x="804871" y="324981"/>
                    <a:pt x="790757" y="339095"/>
                  </a:cubicBezTo>
                  <a:cubicBezTo>
                    <a:pt x="776643" y="353209"/>
                    <a:pt x="757501" y="361138"/>
                    <a:pt x="737541" y="361138"/>
                  </a:cubicBezTo>
                  <a:lnTo>
                    <a:pt x="75259" y="361138"/>
                  </a:lnTo>
                  <a:cubicBezTo>
                    <a:pt x="33695" y="361138"/>
                    <a:pt x="0" y="327443"/>
                    <a:pt x="0" y="285879"/>
                  </a:cubicBezTo>
                  <a:lnTo>
                    <a:pt x="0" y="75259"/>
                  </a:lnTo>
                  <a:cubicBezTo>
                    <a:pt x="0" y="33695"/>
                    <a:pt x="33695" y="0"/>
                    <a:pt x="75259" y="0"/>
                  </a:cubicBezTo>
                  <a:close/>
                </a:path>
              </a:pathLst>
            </a:custGeom>
            <a:solidFill>
              <a:srgbClr val="2A2E3A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ru-RU" dirty="0"/>
            </a:p>
          </p:txBody>
        </p:sp>
        <p:sp>
          <p:nvSpPr>
            <p:cNvPr id="68" name="TextBox 7">
              <a:extLst>
                <a:ext uri="{FF2B5EF4-FFF2-40B4-BE49-F238E27FC236}">
                  <a16:creationId xmlns:a16="http://schemas.microsoft.com/office/drawing/2014/main" id="{BA29F779-B6F6-6A98-3F54-BD67D6293E50}"/>
                </a:ext>
              </a:extLst>
            </p:cNvPr>
            <p:cNvSpPr txBox="1"/>
            <p:nvPr/>
          </p:nvSpPr>
          <p:spPr>
            <a:xfrm>
              <a:off x="0" y="-57150"/>
              <a:ext cx="812800" cy="41828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ru-RU" sz="2299" dirty="0" err="1">
                  <a:solidFill>
                    <a:srgbClr val="FFFFFF"/>
                  </a:solidFill>
                  <a:latin typeface="Helios Bold"/>
                </a:rPr>
                <a:t>Приоритезированный</a:t>
              </a:r>
              <a:r>
                <a:rPr lang="ru-RU" sz="2299" dirty="0">
                  <a:solidFill>
                    <a:srgbClr val="FFFFFF"/>
                  </a:solidFill>
                  <a:latin typeface="Helios Bold"/>
                </a:rPr>
                <a:t> список тендеров</a:t>
              </a:r>
              <a:endParaRPr lang="en-US" sz="2299" dirty="0">
                <a:solidFill>
                  <a:srgbClr val="FFFFFF"/>
                </a:solidFill>
                <a:latin typeface="Helios Bold"/>
              </a:endParaRPr>
            </a:p>
          </p:txBody>
        </p:sp>
      </p:grpSp>
      <p:sp>
        <p:nvSpPr>
          <p:cNvPr id="70" name="AutoShape 9">
            <a:extLst>
              <a:ext uri="{FF2B5EF4-FFF2-40B4-BE49-F238E27FC236}">
                <a16:creationId xmlns:a16="http://schemas.microsoft.com/office/drawing/2014/main" id="{43DCB717-E788-D1DA-4268-29F8D41D0520}"/>
              </a:ext>
            </a:extLst>
          </p:cNvPr>
          <p:cNvSpPr/>
          <p:nvPr/>
        </p:nvSpPr>
        <p:spPr>
          <a:xfrm>
            <a:off x="7613138" y="6727100"/>
            <a:ext cx="984866" cy="19050"/>
          </a:xfrm>
          <a:prstGeom prst="line">
            <a:avLst/>
          </a:prstGeom>
          <a:ln w="19050" cap="flat">
            <a:solidFill>
              <a:srgbClr val="2A2E3A"/>
            </a:solidFill>
            <a:prstDash val="lgDash"/>
            <a:headEnd type="none" w="sm" len="sm"/>
            <a:tailEnd type="arrow" w="med" len="sm"/>
          </a:ln>
        </p:spPr>
      </p:sp>
      <p:grpSp>
        <p:nvGrpSpPr>
          <p:cNvPr id="73" name="Group 12">
            <a:extLst>
              <a:ext uri="{FF2B5EF4-FFF2-40B4-BE49-F238E27FC236}">
                <a16:creationId xmlns:a16="http://schemas.microsoft.com/office/drawing/2014/main" id="{51B0B112-08CE-0176-5967-6E182AD2A9BF}"/>
              </a:ext>
            </a:extLst>
          </p:cNvPr>
          <p:cNvGrpSpPr/>
          <p:nvPr/>
        </p:nvGrpSpPr>
        <p:grpSpPr>
          <a:xfrm>
            <a:off x="5117588" y="6260375"/>
            <a:ext cx="2495550" cy="933450"/>
            <a:chOff x="0" y="0"/>
            <a:chExt cx="657264" cy="245847"/>
          </a:xfrm>
        </p:grpSpPr>
        <p:sp>
          <p:nvSpPr>
            <p:cNvPr id="74" name="Freeform 13">
              <a:extLst>
                <a:ext uri="{FF2B5EF4-FFF2-40B4-BE49-F238E27FC236}">
                  <a16:creationId xmlns:a16="http://schemas.microsoft.com/office/drawing/2014/main" id="{73DD521F-4112-704A-EB9C-58FAFF632A7C}"/>
                </a:ext>
              </a:extLst>
            </p:cNvPr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0" y="0"/>
                  </a:moveTo>
                  <a:lnTo>
                    <a:pt x="657264" y="0"/>
                  </a:lnTo>
                  <a:lnTo>
                    <a:pt x="657264" y="245847"/>
                  </a:lnTo>
                  <a:lnTo>
                    <a:pt x="0" y="245847"/>
                  </a:lnTo>
                  <a:close/>
                </a:path>
              </a:pathLst>
            </a:custGeom>
            <a:solidFill>
              <a:srgbClr val="E4E4E4"/>
            </a:solidFill>
            <a:ln cap="sq">
              <a:noFill/>
              <a:prstDash val="solid"/>
              <a:miter/>
            </a:ln>
          </p:spPr>
        </p:sp>
        <p:sp>
          <p:nvSpPr>
            <p:cNvPr id="75" name="TextBox 14">
              <a:extLst>
                <a:ext uri="{FF2B5EF4-FFF2-40B4-BE49-F238E27FC236}">
                  <a16:creationId xmlns:a16="http://schemas.microsoft.com/office/drawing/2014/main" id="{F2CBDD04-C5B0-667A-5396-26FC85DA3AB8}"/>
                </a:ext>
              </a:extLst>
            </p:cNvPr>
            <p:cNvSpPr txBox="1"/>
            <p:nvPr/>
          </p:nvSpPr>
          <p:spPr>
            <a:xfrm>
              <a:off x="0" y="-38100"/>
              <a:ext cx="657264" cy="28394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ru-RU" sz="1500" dirty="0">
                  <a:solidFill>
                    <a:srgbClr val="2A2E3A"/>
                  </a:solidFill>
                  <a:latin typeface="Helios Bold"/>
                </a:rPr>
                <a:t>Данные попадают на сервер</a:t>
              </a:r>
              <a:endParaRPr lang="en-US" sz="1500" dirty="0">
                <a:solidFill>
                  <a:srgbClr val="2A2E3A"/>
                </a:solidFill>
                <a:latin typeface="Helios Bold"/>
              </a:endParaRPr>
            </a:p>
          </p:txBody>
        </p:sp>
      </p:grpSp>
      <p:grpSp>
        <p:nvGrpSpPr>
          <p:cNvPr id="76" name="Group 15">
            <a:extLst>
              <a:ext uri="{FF2B5EF4-FFF2-40B4-BE49-F238E27FC236}">
                <a16:creationId xmlns:a16="http://schemas.microsoft.com/office/drawing/2014/main" id="{28AD58DE-718C-A424-9DD2-B3273116496A}"/>
              </a:ext>
            </a:extLst>
          </p:cNvPr>
          <p:cNvGrpSpPr/>
          <p:nvPr/>
        </p:nvGrpSpPr>
        <p:grpSpPr>
          <a:xfrm>
            <a:off x="11001058" y="3863619"/>
            <a:ext cx="2495550" cy="1078111"/>
            <a:chOff x="0" y="-38100"/>
            <a:chExt cx="657264" cy="283947"/>
          </a:xfrm>
        </p:grpSpPr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FA71D98A-E667-A5F3-4DE2-23F0C41EAF96}"/>
                </a:ext>
              </a:extLst>
            </p:cNvPr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0" y="0"/>
                  </a:moveTo>
                  <a:lnTo>
                    <a:pt x="657264" y="0"/>
                  </a:lnTo>
                  <a:lnTo>
                    <a:pt x="657264" y="245847"/>
                  </a:lnTo>
                  <a:lnTo>
                    <a:pt x="0" y="245847"/>
                  </a:lnTo>
                  <a:close/>
                </a:path>
              </a:pathLst>
            </a:custGeom>
            <a:solidFill>
              <a:srgbClr val="E4E4E4"/>
            </a:solidFill>
            <a:ln cap="sq">
              <a:noFill/>
              <a:prstDash val="solid"/>
              <a:miter/>
            </a:ln>
          </p:spPr>
        </p:sp>
        <p:sp>
          <p:nvSpPr>
            <p:cNvPr id="78" name="TextBox 17">
              <a:extLst>
                <a:ext uri="{FF2B5EF4-FFF2-40B4-BE49-F238E27FC236}">
                  <a16:creationId xmlns:a16="http://schemas.microsoft.com/office/drawing/2014/main" id="{F19BEB24-BC69-9B4B-9C8F-08514D47430F}"/>
                </a:ext>
              </a:extLst>
            </p:cNvPr>
            <p:cNvSpPr txBox="1"/>
            <p:nvPr/>
          </p:nvSpPr>
          <p:spPr>
            <a:xfrm>
              <a:off x="0" y="-38100"/>
              <a:ext cx="657264" cy="28394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ru-RU" sz="1500" dirty="0">
                  <a:solidFill>
                    <a:srgbClr val="2A2E3A"/>
                  </a:solidFill>
                  <a:latin typeface="Helios Bold"/>
                </a:rPr>
                <a:t>Данные сохраняются</a:t>
              </a:r>
              <a:endParaRPr lang="en-US" sz="1500" dirty="0">
                <a:solidFill>
                  <a:srgbClr val="2A2E3A"/>
                </a:solidFill>
                <a:latin typeface="Helios Bold"/>
              </a:endParaRPr>
            </a:p>
          </p:txBody>
        </p:sp>
      </p:grpSp>
      <p:grpSp>
        <p:nvGrpSpPr>
          <p:cNvPr id="85" name="Group 24">
            <a:extLst>
              <a:ext uri="{FF2B5EF4-FFF2-40B4-BE49-F238E27FC236}">
                <a16:creationId xmlns:a16="http://schemas.microsoft.com/office/drawing/2014/main" id="{C2671764-37DD-FC2A-F895-A9F41C8DD0DA}"/>
              </a:ext>
            </a:extLst>
          </p:cNvPr>
          <p:cNvGrpSpPr/>
          <p:nvPr/>
        </p:nvGrpSpPr>
        <p:grpSpPr>
          <a:xfrm>
            <a:off x="5916388" y="4056332"/>
            <a:ext cx="3074530" cy="933450"/>
            <a:chOff x="0" y="0"/>
            <a:chExt cx="657264" cy="245847"/>
          </a:xfrm>
        </p:grpSpPr>
        <p:sp>
          <p:nvSpPr>
            <p:cNvPr id="86" name="Freeform 25">
              <a:extLst>
                <a:ext uri="{FF2B5EF4-FFF2-40B4-BE49-F238E27FC236}">
                  <a16:creationId xmlns:a16="http://schemas.microsoft.com/office/drawing/2014/main" id="{ED715B03-1C7C-7E1E-E493-201D217C709D}"/>
                </a:ext>
              </a:extLst>
            </p:cNvPr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0" y="0"/>
                  </a:moveTo>
                  <a:lnTo>
                    <a:pt x="657264" y="0"/>
                  </a:lnTo>
                  <a:lnTo>
                    <a:pt x="657264" y="245847"/>
                  </a:lnTo>
                  <a:lnTo>
                    <a:pt x="0" y="245847"/>
                  </a:lnTo>
                  <a:close/>
                </a:path>
              </a:pathLst>
            </a:custGeom>
            <a:solidFill>
              <a:srgbClr val="E8223B"/>
            </a:solidFill>
            <a:ln cap="sq">
              <a:noFill/>
              <a:prstDash val="solid"/>
              <a:miter/>
            </a:ln>
          </p:spPr>
        </p:sp>
        <p:sp>
          <p:nvSpPr>
            <p:cNvPr id="87" name="TextBox 26">
              <a:extLst>
                <a:ext uri="{FF2B5EF4-FFF2-40B4-BE49-F238E27FC236}">
                  <a16:creationId xmlns:a16="http://schemas.microsoft.com/office/drawing/2014/main" id="{D9E9944B-435A-ED1F-E2A1-70F9FB1CB924}"/>
                </a:ext>
              </a:extLst>
            </p:cNvPr>
            <p:cNvSpPr txBox="1"/>
            <p:nvPr/>
          </p:nvSpPr>
          <p:spPr>
            <a:xfrm>
              <a:off x="0" y="-38100"/>
              <a:ext cx="657264" cy="28394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ru-RU" sz="1500" dirty="0">
                  <a:solidFill>
                    <a:srgbClr val="FFFFFF"/>
                  </a:solidFill>
                  <a:latin typeface="Helios Bold"/>
                </a:rPr>
                <a:t>Успешные нажатия на фильтры передаются на сервис</a:t>
              </a:r>
              <a:endParaRPr lang="en-US" sz="1500" dirty="0">
                <a:solidFill>
                  <a:srgbClr val="FFFFFF"/>
                </a:solidFill>
                <a:latin typeface="Helios Bold"/>
              </a:endParaRPr>
            </a:p>
          </p:txBody>
        </p:sp>
      </p:grpSp>
      <p:sp>
        <p:nvSpPr>
          <p:cNvPr id="92" name="AutoShape 31">
            <a:extLst>
              <a:ext uri="{FF2B5EF4-FFF2-40B4-BE49-F238E27FC236}">
                <a16:creationId xmlns:a16="http://schemas.microsoft.com/office/drawing/2014/main" id="{CE298E3F-8AD3-9D09-4C2E-E87A4A13D398}"/>
              </a:ext>
            </a:extLst>
          </p:cNvPr>
          <p:cNvSpPr/>
          <p:nvPr/>
        </p:nvSpPr>
        <p:spPr>
          <a:xfrm flipH="1">
            <a:off x="11606716" y="7658362"/>
            <a:ext cx="2150064" cy="661395"/>
          </a:xfrm>
          <a:prstGeom prst="line">
            <a:avLst/>
          </a:prstGeom>
          <a:ln w="19050" cap="flat">
            <a:solidFill>
              <a:srgbClr val="2A2E3A"/>
            </a:solidFill>
            <a:prstDash val="lgDash"/>
            <a:headEnd type="none" w="sm" len="sm"/>
            <a:tailEnd type="arrow" w="med" len="sm"/>
          </a:ln>
        </p:spPr>
      </p:sp>
      <p:sp>
        <p:nvSpPr>
          <p:cNvPr id="94" name="AutoShape 33">
            <a:extLst>
              <a:ext uri="{FF2B5EF4-FFF2-40B4-BE49-F238E27FC236}">
                <a16:creationId xmlns:a16="http://schemas.microsoft.com/office/drawing/2014/main" id="{E1BFF8BA-3A34-CFA8-D2B0-AAB23C60963F}"/>
              </a:ext>
            </a:extLst>
          </p:cNvPr>
          <p:cNvSpPr/>
          <p:nvPr/>
        </p:nvSpPr>
        <p:spPr>
          <a:xfrm>
            <a:off x="4216954" y="4517760"/>
            <a:ext cx="1699445" cy="19050"/>
          </a:xfrm>
          <a:prstGeom prst="line">
            <a:avLst/>
          </a:prstGeom>
          <a:ln w="19050" cap="flat">
            <a:solidFill>
              <a:srgbClr val="2A2E3A"/>
            </a:solidFill>
            <a:prstDash val="lgDash"/>
            <a:headEnd type="none" w="sm" len="sm"/>
            <a:tailEnd type="arrow" w="med" len="sm"/>
          </a:ln>
        </p:spPr>
      </p:sp>
      <p:grpSp>
        <p:nvGrpSpPr>
          <p:cNvPr id="95" name="Group 34">
            <a:extLst>
              <a:ext uri="{FF2B5EF4-FFF2-40B4-BE49-F238E27FC236}">
                <a16:creationId xmlns:a16="http://schemas.microsoft.com/office/drawing/2014/main" id="{34BE5E2A-96D4-D414-D97D-295D97FE15AD}"/>
              </a:ext>
            </a:extLst>
          </p:cNvPr>
          <p:cNvGrpSpPr/>
          <p:nvPr/>
        </p:nvGrpSpPr>
        <p:grpSpPr>
          <a:xfrm>
            <a:off x="15304564" y="4001422"/>
            <a:ext cx="1866900" cy="940308"/>
            <a:chOff x="0" y="0"/>
            <a:chExt cx="491694" cy="247653"/>
          </a:xfrm>
        </p:grpSpPr>
        <p:sp>
          <p:nvSpPr>
            <p:cNvPr id="96" name="Freeform 35">
              <a:extLst>
                <a:ext uri="{FF2B5EF4-FFF2-40B4-BE49-F238E27FC236}">
                  <a16:creationId xmlns:a16="http://schemas.microsoft.com/office/drawing/2014/main" id="{2E073E66-C5F3-9ED6-1C1B-5D2875157E67}"/>
                </a:ext>
              </a:extLst>
            </p:cNvPr>
            <p:cNvSpPr/>
            <p:nvPr/>
          </p:nvSpPr>
          <p:spPr>
            <a:xfrm>
              <a:off x="0" y="0"/>
              <a:ext cx="491694" cy="247653"/>
            </a:xfrm>
            <a:custGeom>
              <a:avLst/>
              <a:gdLst/>
              <a:ahLst/>
              <a:cxnLst/>
              <a:rect l="l" t="t" r="r" b="b"/>
              <a:pathLst>
                <a:path w="491694" h="247653">
                  <a:moveTo>
                    <a:pt x="0" y="0"/>
                  </a:moveTo>
                  <a:lnTo>
                    <a:pt x="491694" y="0"/>
                  </a:lnTo>
                  <a:lnTo>
                    <a:pt x="491694" y="247653"/>
                  </a:lnTo>
                  <a:lnTo>
                    <a:pt x="0" y="247653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id="97" name="TextBox 36">
              <a:extLst>
                <a:ext uri="{FF2B5EF4-FFF2-40B4-BE49-F238E27FC236}">
                  <a16:creationId xmlns:a16="http://schemas.microsoft.com/office/drawing/2014/main" id="{3EFA13D9-66CD-4510-0693-F84BE0D16448}"/>
                </a:ext>
              </a:extLst>
            </p:cNvPr>
            <p:cNvSpPr txBox="1"/>
            <p:nvPr/>
          </p:nvSpPr>
          <p:spPr>
            <a:xfrm>
              <a:off x="0" y="-38100"/>
              <a:ext cx="491694" cy="28575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ru-RU" sz="1500" dirty="0">
                  <a:solidFill>
                    <a:srgbClr val="2A2E3A"/>
                  </a:solidFill>
                  <a:latin typeface="Helios Bold"/>
                </a:rPr>
                <a:t>Вычисляется вес каждого </a:t>
              </a:r>
              <a:r>
                <a:rPr lang="ru-RU" sz="1500" dirty="0" err="1">
                  <a:solidFill>
                    <a:srgbClr val="2A2E3A"/>
                  </a:solidFill>
                  <a:latin typeface="Helios Bold"/>
                </a:rPr>
                <a:t>фильра</a:t>
              </a:r>
              <a:endParaRPr lang="en-US" sz="1500" dirty="0">
                <a:solidFill>
                  <a:srgbClr val="2A2E3A"/>
                </a:solidFill>
                <a:latin typeface="Helios Bold"/>
              </a:endParaRPr>
            </a:p>
          </p:txBody>
        </p:sp>
      </p:grpSp>
      <p:grpSp>
        <p:nvGrpSpPr>
          <p:cNvPr id="98" name="Group 37">
            <a:extLst>
              <a:ext uri="{FF2B5EF4-FFF2-40B4-BE49-F238E27FC236}">
                <a16:creationId xmlns:a16="http://schemas.microsoft.com/office/drawing/2014/main" id="{92BBDC85-072B-2398-60F2-D68A130F1C6F}"/>
              </a:ext>
            </a:extLst>
          </p:cNvPr>
          <p:cNvGrpSpPr/>
          <p:nvPr/>
        </p:nvGrpSpPr>
        <p:grpSpPr>
          <a:xfrm>
            <a:off x="2350064" y="4061359"/>
            <a:ext cx="1866900" cy="940308"/>
            <a:chOff x="0" y="0"/>
            <a:chExt cx="491694" cy="247653"/>
          </a:xfrm>
        </p:grpSpPr>
        <p:sp>
          <p:nvSpPr>
            <p:cNvPr id="99" name="Freeform 38">
              <a:extLst>
                <a:ext uri="{FF2B5EF4-FFF2-40B4-BE49-F238E27FC236}">
                  <a16:creationId xmlns:a16="http://schemas.microsoft.com/office/drawing/2014/main" id="{916618F6-7199-6FF4-69AA-629DF0F884FB}"/>
                </a:ext>
              </a:extLst>
            </p:cNvPr>
            <p:cNvSpPr/>
            <p:nvPr/>
          </p:nvSpPr>
          <p:spPr>
            <a:xfrm>
              <a:off x="0" y="0"/>
              <a:ext cx="491694" cy="247653"/>
            </a:xfrm>
            <a:custGeom>
              <a:avLst/>
              <a:gdLst/>
              <a:ahLst/>
              <a:cxnLst/>
              <a:rect l="l" t="t" r="r" b="b"/>
              <a:pathLst>
                <a:path w="491694" h="247653">
                  <a:moveTo>
                    <a:pt x="0" y="0"/>
                  </a:moveTo>
                  <a:lnTo>
                    <a:pt x="491694" y="0"/>
                  </a:lnTo>
                  <a:lnTo>
                    <a:pt x="491694" y="247653"/>
                  </a:lnTo>
                  <a:lnTo>
                    <a:pt x="0" y="247653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id="100" name="TextBox 39">
              <a:extLst>
                <a:ext uri="{FF2B5EF4-FFF2-40B4-BE49-F238E27FC236}">
                  <a16:creationId xmlns:a16="http://schemas.microsoft.com/office/drawing/2014/main" id="{772EE071-3D66-352F-3BE6-D7486C0FEBBB}"/>
                </a:ext>
              </a:extLst>
            </p:cNvPr>
            <p:cNvSpPr txBox="1"/>
            <p:nvPr/>
          </p:nvSpPr>
          <p:spPr>
            <a:xfrm>
              <a:off x="0" y="-38100"/>
              <a:ext cx="491694" cy="28575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ru-RU" sz="1500" dirty="0">
                  <a:solidFill>
                    <a:srgbClr val="2A2E3A"/>
                  </a:solidFill>
                  <a:latin typeface="Helios Bold"/>
                </a:rPr>
                <a:t>Пользователь использует фильтры</a:t>
              </a:r>
              <a:endParaRPr lang="en-US" sz="1500" dirty="0">
                <a:solidFill>
                  <a:srgbClr val="2A2E3A"/>
                </a:solidFill>
                <a:latin typeface="Helios Bold"/>
              </a:endParaRPr>
            </a:p>
          </p:txBody>
        </p:sp>
      </p:grpSp>
      <p:sp>
        <p:nvSpPr>
          <p:cNvPr id="117" name="AutoShape 33">
            <a:extLst>
              <a:ext uri="{FF2B5EF4-FFF2-40B4-BE49-F238E27FC236}">
                <a16:creationId xmlns:a16="http://schemas.microsoft.com/office/drawing/2014/main" id="{A42E31B1-425F-00BA-B775-E84AD8A62F63}"/>
              </a:ext>
            </a:extLst>
          </p:cNvPr>
          <p:cNvSpPr/>
          <p:nvPr/>
        </p:nvSpPr>
        <p:spPr>
          <a:xfrm>
            <a:off x="9099429" y="4489061"/>
            <a:ext cx="1699445" cy="19050"/>
          </a:xfrm>
          <a:prstGeom prst="line">
            <a:avLst/>
          </a:prstGeom>
          <a:ln w="19050" cap="flat">
            <a:solidFill>
              <a:srgbClr val="2A2E3A"/>
            </a:solidFill>
            <a:prstDash val="lgDash"/>
            <a:headEnd type="none" w="sm" len="sm"/>
            <a:tailEnd type="arrow" w="med" len="sm"/>
          </a:ln>
        </p:spPr>
      </p:sp>
      <p:sp>
        <p:nvSpPr>
          <p:cNvPr id="118" name="AutoShape 33">
            <a:extLst>
              <a:ext uri="{FF2B5EF4-FFF2-40B4-BE49-F238E27FC236}">
                <a16:creationId xmlns:a16="http://schemas.microsoft.com/office/drawing/2014/main" id="{2A293819-DCB5-C4B7-FB18-4072976DBE31}"/>
              </a:ext>
            </a:extLst>
          </p:cNvPr>
          <p:cNvSpPr/>
          <p:nvPr/>
        </p:nvSpPr>
        <p:spPr>
          <a:xfrm>
            <a:off x="13529116" y="4470011"/>
            <a:ext cx="1699445" cy="19050"/>
          </a:xfrm>
          <a:prstGeom prst="line">
            <a:avLst/>
          </a:prstGeom>
          <a:ln w="19050" cap="flat">
            <a:solidFill>
              <a:srgbClr val="2A2E3A"/>
            </a:solidFill>
            <a:prstDash val="lgDash"/>
            <a:headEnd type="none" w="sm" len="sm"/>
            <a:tailEnd type="arrow" w="med" len="sm"/>
          </a:ln>
        </p:spPr>
      </p:sp>
      <p:grpSp>
        <p:nvGrpSpPr>
          <p:cNvPr id="119" name="Group 37">
            <a:extLst>
              <a:ext uri="{FF2B5EF4-FFF2-40B4-BE49-F238E27FC236}">
                <a16:creationId xmlns:a16="http://schemas.microsoft.com/office/drawing/2014/main" id="{1F43E34D-D4B6-C78C-E347-C84F5B19A65A}"/>
              </a:ext>
            </a:extLst>
          </p:cNvPr>
          <p:cNvGrpSpPr/>
          <p:nvPr/>
        </p:nvGrpSpPr>
        <p:grpSpPr>
          <a:xfrm>
            <a:off x="1802054" y="6312510"/>
            <a:ext cx="1866900" cy="940308"/>
            <a:chOff x="0" y="0"/>
            <a:chExt cx="491694" cy="247653"/>
          </a:xfrm>
        </p:grpSpPr>
        <p:sp>
          <p:nvSpPr>
            <p:cNvPr id="120" name="Freeform 38">
              <a:extLst>
                <a:ext uri="{FF2B5EF4-FFF2-40B4-BE49-F238E27FC236}">
                  <a16:creationId xmlns:a16="http://schemas.microsoft.com/office/drawing/2014/main" id="{530A81D8-A599-374B-5320-9091301F9018}"/>
                </a:ext>
              </a:extLst>
            </p:cNvPr>
            <p:cNvSpPr/>
            <p:nvPr/>
          </p:nvSpPr>
          <p:spPr>
            <a:xfrm>
              <a:off x="0" y="0"/>
              <a:ext cx="491694" cy="247653"/>
            </a:xfrm>
            <a:custGeom>
              <a:avLst/>
              <a:gdLst/>
              <a:ahLst/>
              <a:cxnLst/>
              <a:rect l="l" t="t" r="r" b="b"/>
              <a:pathLst>
                <a:path w="491694" h="247653">
                  <a:moveTo>
                    <a:pt x="0" y="0"/>
                  </a:moveTo>
                  <a:lnTo>
                    <a:pt x="491694" y="0"/>
                  </a:lnTo>
                  <a:lnTo>
                    <a:pt x="491694" y="247653"/>
                  </a:lnTo>
                  <a:lnTo>
                    <a:pt x="0" y="247653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id="121" name="TextBox 39">
              <a:extLst>
                <a:ext uri="{FF2B5EF4-FFF2-40B4-BE49-F238E27FC236}">
                  <a16:creationId xmlns:a16="http://schemas.microsoft.com/office/drawing/2014/main" id="{D2F6DF9E-5A29-DF4C-F440-B85F1BFFFB68}"/>
                </a:ext>
              </a:extLst>
            </p:cNvPr>
            <p:cNvSpPr txBox="1"/>
            <p:nvPr/>
          </p:nvSpPr>
          <p:spPr>
            <a:xfrm>
              <a:off x="0" y="-38100"/>
              <a:ext cx="491694" cy="28575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ru-RU" sz="1500" dirty="0">
                  <a:solidFill>
                    <a:srgbClr val="2A2E3A"/>
                  </a:solidFill>
                  <a:latin typeface="Helios Bold"/>
                </a:rPr>
                <a:t>Пользователь задает фильтры</a:t>
              </a:r>
              <a:endParaRPr lang="en-US" sz="1500" dirty="0">
                <a:solidFill>
                  <a:srgbClr val="2A2E3A"/>
                </a:solidFill>
                <a:latin typeface="Helios Bold"/>
              </a:endParaRPr>
            </a:p>
          </p:txBody>
        </p:sp>
      </p:grpSp>
      <p:grpSp>
        <p:nvGrpSpPr>
          <p:cNvPr id="122" name="Group 24">
            <a:extLst>
              <a:ext uri="{FF2B5EF4-FFF2-40B4-BE49-F238E27FC236}">
                <a16:creationId xmlns:a16="http://schemas.microsoft.com/office/drawing/2014/main" id="{0B05301B-A38B-4AEE-F508-AD73F4D7EC5C}"/>
              </a:ext>
            </a:extLst>
          </p:cNvPr>
          <p:cNvGrpSpPr/>
          <p:nvPr/>
        </p:nvGrpSpPr>
        <p:grpSpPr>
          <a:xfrm>
            <a:off x="8532187" y="6260375"/>
            <a:ext cx="3074530" cy="933450"/>
            <a:chOff x="0" y="0"/>
            <a:chExt cx="657264" cy="245847"/>
          </a:xfrm>
        </p:grpSpPr>
        <p:sp>
          <p:nvSpPr>
            <p:cNvPr id="123" name="Freeform 25">
              <a:extLst>
                <a:ext uri="{FF2B5EF4-FFF2-40B4-BE49-F238E27FC236}">
                  <a16:creationId xmlns:a16="http://schemas.microsoft.com/office/drawing/2014/main" id="{A5F0DD96-DE12-9312-C641-0B6FB86641F5}"/>
                </a:ext>
              </a:extLst>
            </p:cNvPr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0" y="0"/>
                  </a:moveTo>
                  <a:lnTo>
                    <a:pt x="657264" y="0"/>
                  </a:lnTo>
                  <a:lnTo>
                    <a:pt x="657264" y="245847"/>
                  </a:lnTo>
                  <a:lnTo>
                    <a:pt x="0" y="245847"/>
                  </a:lnTo>
                  <a:close/>
                </a:path>
              </a:pathLst>
            </a:custGeom>
            <a:solidFill>
              <a:srgbClr val="E8223B"/>
            </a:solidFill>
            <a:ln cap="sq">
              <a:noFill/>
              <a:prstDash val="solid"/>
              <a:miter/>
            </a:ln>
          </p:spPr>
        </p:sp>
        <p:sp>
          <p:nvSpPr>
            <p:cNvPr id="124" name="TextBox 26">
              <a:extLst>
                <a:ext uri="{FF2B5EF4-FFF2-40B4-BE49-F238E27FC236}">
                  <a16:creationId xmlns:a16="http://schemas.microsoft.com/office/drawing/2014/main" id="{7A9E752C-184C-64CC-8A29-3F7BC8552A66}"/>
                </a:ext>
              </a:extLst>
            </p:cNvPr>
            <p:cNvSpPr txBox="1"/>
            <p:nvPr/>
          </p:nvSpPr>
          <p:spPr>
            <a:xfrm>
              <a:off x="0" y="-38100"/>
              <a:ext cx="657264" cy="28394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ru-RU" sz="1500" dirty="0">
                  <a:solidFill>
                    <a:srgbClr val="FFFFFF"/>
                  </a:solidFill>
                  <a:latin typeface="Helios Bold"/>
                </a:rPr>
                <a:t>1. Ранжировка по </a:t>
              </a:r>
              <a:r>
                <a:rPr lang="ru-RU" sz="1500" dirty="0" err="1">
                  <a:solidFill>
                    <a:srgbClr val="FFFFFF"/>
                  </a:solidFill>
                  <a:latin typeface="Helios Bold"/>
                </a:rPr>
                <a:t>налчию</a:t>
              </a:r>
              <a:r>
                <a:rPr lang="ru-RU" sz="1500" dirty="0">
                  <a:solidFill>
                    <a:srgbClr val="FFFFFF"/>
                  </a:solidFill>
                  <a:latin typeface="Helios Bold"/>
                </a:rPr>
                <a:t> продукта</a:t>
              </a:r>
              <a:endParaRPr lang="en-US" sz="1500" dirty="0">
                <a:solidFill>
                  <a:srgbClr val="FFFFFF"/>
                </a:solidFill>
                <a:latin typeface="Helios Bold"/>
              </a:endParaRPr>
            </a:p>
          </p:txBody>
        </p:sp>
      </p:grpSp>
      <p:grpSp>
        <p:nvGrpSpPr>
          <p:cNvPr id="125" name="Group 24">
            <a:extLst>
              <a:ext uri="{FF2B5EF4-FFF2-40B4-BE49-F238E27FC236}">
                <a16:creationId xmlns:a16="http://schemas.microsoft.com/office/drawing/2014/main" id="{9F01DD9D-C423-9BA7-CE94-75C4C08626A5}"/>
              </a:ext>
            </a:extLst>
          </p:cNvPr>
          <p:cNvGrpSpPr/>
          <p:nvPr/>
        </p:nvGrpSpPr>
        <p:grpSpPr>
          <a:xfrm>
            <a:off x="13087098" y="5697072"/>
            <a:ext cx="3074530" cy="1776235"/>
            <a:chOff x="0" y="-38100"/>
            <a:chExt cx="657264" cy="283947"/>
          </a:xfrm>
        </p:grpSpPr>
        <p:sp>
          <p:nvSpPr>
            <p:cNvPr id="126" name="Freeform 25">
              <a:extLst>
                <a:ext uri="{FF2B5EF4-FFF2-40B4-BE49-F238E27FC236}">
                  <a16:creationId xmlns:a16="http://schemas.microsoft.com/office/drawing/2014/main" id="{D98A5ECA-7D00-7CEA-6372-D98DE7B9E6BD}"/>
                </a:ext>
              </a:extLst>
            </p:cNvPr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0" y="0"/>
                  </a:moveTo>
                  <a:lnTo>
                    <a:pt x="657264" y="0"/>
                  </a:lnTo>
                  <a:lnTo>
                    <a:pt x="657264" y="245847"/>
                  </a:lnTo>
                  <a:lnTo>
                    <a:pt x="0" y="245847"/>
                  </a:lnTo>
                  <a:close/>
                </a:path>
              </a:pathLst>
            </a:custGeom>
            <a:solidFill>
              <a:srgbClr val="E8223B"/>
            </a:solidFill>
            <a:ln cap="sq">
              <a:noFill/>
              <a:prstDash val="solid"/>
              <a:miter/>
            </a:ln>
          </p:spPr>
        </p:sp>
        <p:sp>
          <p:nvSpPr>
            <p:cNvPr id="127" name="TextBox 26">
              <a:extLst>
                <a:ext uri="{FF2B5EF4-FFF2-40B4-BE49-F238E27FC236}">
                  <a16:creationId xmlns:a16="http://schemas.microsoft.com/office/drawing/2014/main" id="{FD3711DE-1776-4CD4-FF00-40AE7381F223}"/>
                </a:ext>
              </a:extLst>
            </p:cNvPr>
            <p:cNvSpPr txBox="1"/>
            <p:nvPr/>
          </p:nvSpPr>
          <p:spPr>
            <a:xfrm>
              <a:off x="0" y="-38100"/>
              <a:ext cx="657264" cy="28394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ru-RU" sz="1500" dirty="0">
                  <a:solidFill>
                    <a:srgbClr val="FFFFFF"/>
                  </a:solidFill>
                  <a:latin typeface="Helios Bold"/>
                </a:rPr>
                <a:t>2. Ранжировка по перемножению веса фильтра на его совпадение</a:t>
              </a:r>
              <a:endParaRPr lang="en-US" sz="1500" dirty="0">
                <a:solidFill>
                  <a:srgbClr val="FFFFFF"/>
                </a:solidFill>
                <a:latin typeface="Helios Bold"/>
              </a:endParaRPr>
            </a:p>
          </p:txBody>
        </p:sp>
      </p:grpSp>
      <p:sp>
        <p:nvSpPr>
          <p:cNvPr id="128" name="AutoShape 10">
            <a:extLst>
              <a:ext uri="{FF2B5EF4-FFF2-40B4-BE49-F238E27FC236}">
                <a16:creationId xmlns:a16="http://schemas.microsoft.com/office/drawing/2014/main" id="{ADB8AE95-670F-D5A1-48AD-DA873356720D}"/>
              </a:ext>
            </a:extLst>
          </p:cNvPr>
          <p:cNvSpPr/>
          <p:nvPr/>
        </p:nvSpPr>
        <p:spPr>
          <a:xfrm>
            <a:off x="3953615" y="6800258"/>
            <a:ext cx="1152881" cy="19050"/>
          </a:xfrm>
          <a:prstGeom prst="line">
            <a:avLst/>
          </a:prstGeom>
          <a:ln w="19050" cap="flat">
            <a:solidFill>
              <a:srgbClr val="2A2E3A"/>
            </a:solidFill>
            <a:prstDash val="lgDash"/>
            <a:headEnd type="none" w="sm" len="sm"/>
            <a:tailEnd type="arrow" w="med" len="sm"/>
          </a:ln>
        </p:spPr>
      </p:sp>
      <p:sp>
        <p:nvSpPr>
          <p:cNvPr id="129" name="AutoShape 10">
            <a:extLst>
              <a:ext uri="{FF2B5EF4-FFF2-40B4-BE49-F238E27FC236}">
                <a16:creationId xmlns:a16="http://schemas.microsoft.com/office/drawing/2014/main" id="{93858779-3A46-DEA4-92A2-461844585BB7}"/>
              </a:ext>
            </a:extLst>
          </p:cNvPr>
          <p:cNvSpPr/>
          <p:nvPr/>
        </p:nvSpPr>
        <p:spPr>
          <a:xfrm>
            <a:off x="11772737" y="6740250"/>
            <a:ext cx="1152881" cy="19050"/>
          </a:xfrm>
          <a:prstGeom prst="line">
            <a:avLst/>
          </a:prstGeom>
          <a:ln w="19050" cap="flat">
            <a:solidFill>
              <a:srgbClr val="2A2E3A"/>
            </a:solidFill>
            <a:prstDash val="lgDash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0"/>
            <a:ext cx="4477382" cy="10287000"/>
          </a:xfrm>
          <a:custGeom>
            <a:avLst/>
            <a:gdLst/>
            <a:ahLst/>
            <a:cxnLst/>
            <a:rect l="l" t="t" r="r" b="b"/>
            <a:pathLst>
              <a:path w="4477382" h="10287000">
                <a:moveTo>
                  <a:pt x="0" y="0"/>
                </a:moveTo>
                <a:lnTo>
                  <a:pt x="4477382" y="0"/>
                </a:lnTo>
                <a:lnTo>
                  <a:pt x="447738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78" r="-45691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287623" y="9258300"/>
            <a:ext cx="5765006" cy="1028700"/>
            <a:chOff x="0" y="0"/>
            <a:chExt cx="7686674" cy="137160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3033168" y="475615"/>
              <a:ext cx="2698286" cy="39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Helios Bold"/>
                </a:rPr>
                <a:t>Back to Agenda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853991" y="1028700"/>
            <a:ext cx="11405309" cy="2102503"/>
            <a:chOff x="0" y="0"/>
            <a:chExt cx="15207079" cy="280333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15207079" cy="1714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199"/>
                </a:lnSpc>
              </a:pPr>
              <a:r>
                <a:rPr lang="en-US" sz="8499" dirty="0">
                  <a:solidFill>
                    <a:srgbClr val="A20E20"/>
                  </a:solidFill>
                  <a:latin typeface="TT Hoves Bold"/>
                </a:rPr>
                <a:t>UI/UX design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042184"/>
              <a:ext cx="15207079" cy="76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ru-RU" sz="3399" u="none" dirty="0">
                  <a:solidFill>
                    <a:srgbClr val="2A2E3A"/>
                  </a:solidFill>
                  <a:latin typeface="Helios"/>
                </a:rPr>
                <a:t>Нужно написать чет про дизайн</a:t>
              </a:r>
              <a:endParaRPr lang="en-US" sz="3399" u="none" dirty="0">
                <a:solidFill>
                  <a:srgbClr val="2A2E3A"/>
                </a:solidFill>
                <a:latin typeface="Helios"/>
              </a:endParaRPr>
            </a:p>
          </p:txBody>
        </p: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302CCA4-4B8D-98B3-2198-C56768958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991" y="3501426"/>
            <a:ext cx="5517490" cy="507682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4900C63-1719-DB5E-3B9D-BE82B5CBB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3600" y="3501426"/>
            <a:ext cx="1421564" cy="477313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4594198" y="-1321890"/>
            <a:ext cx="21853498" cy="5455740"/>
            <a:chOff x="0" y="0"/>
            <a:chExt cx="1012092" cy="2526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2092" cy="252670"/>
            </a:xfrm>
            <a:custGeom>
              <a:avLst/>
              <a:gdLst/>
              <a:ahLst/>
              <a:cxnLst/>
              <a:rect l="l" t="t" r="r" b="b"/>
              <a:pathLst>
                <a:path w="1012092" h="252670">
                  <a:moveTo>
                    <a:pt x="203200" y="0"/>
                  </a:moveTo>
                  <a:lnTo>
                    <a:pt x="808892" y="0"/>
                  </a:lnTo>
                  <a:lnTo>
                    <a:pt x="1012092" y="252670"/>
                  </a:lnTo>
                  <a:lnTo>
                    <a:pt x="0" y="2526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27000" y="-38100"/>
              <a:ext cx="758092" cy="290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11988230" cy="2069533"/>
            <a:chOff x="0" y="0"/>
            <a:chExt cx="15984307" cy="2759377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15984307" cy="1714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199"/>
                </a:lnSpc>
              </a:pPr>
              <a:r>
                <a:rPr lang="en-US" sz="8499" dirty="0">
                  <a:solidFill>
                    <a:srgbClr val="FFFFFF"/>
                  </a:solidFill>
                  <a:latin typeface="TT Hoves Bold"/>
                </a:rPr>
                <a:t>Roadmap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998223"/>
              <a:ext cx="12908144" cy="76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ru-RU" sz="3399" u="none" dirty="0">
                  <a:solidFill>
                    <a:srgbClr val="FFFFFF"/>
                  </a:solidFill>
                  <a:latin typeface="Helios"/>
                </a:rPr>
                <a:t>Нужна </a:t>
              </a:r>
              <a:r>
                <a:rPr lang="en-US" sz="3399" u="none" dirty="0">
                  <a:solidFill>
                    <a:srgbClr val="FFFFFF"/>
                  </a:solidFill>
                  <a:latin typeface="Helios"/>
                </a:rPr>
                <a:t>roadmap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5324652"/>
            <a:ext cx="3295436" cy="1073376"/>
            <a:chOff x="0" y="0"/>
            <a:chExt cx="867934" cy="2827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67934" cy="282700"/>
            </a:xfrm>
            <a:custGeom>
              <a:avLst/>
              <a:gdLst/>
              <a:ahLst/>
              <a:cxnLst/>
              <a:rect l="l" t="t" r="r" b="b"/>
              <a:pathLst>
                <a:path w="867934" h="282700">
                  <a:moveTo>
                    <a:pt x="0" y="0"/>
                  </a:moveTo>
                  <a:lnTo>
                    <a:pt x="867934" y="0"/>
                  </a:lnTo>
                  <a:lnTo>
                    <a:pt x="867934" y="282700"/>
                  </a:lnTo>
                  <a:lnTo>
                    <a:pt x="0" y="282700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67934" cy="339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A20E20"/>
                  </a:solidFill>
                  <a:latin typeface="Helios Bold"/>
                </a:rPr>
                <a:t>2022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375097" y="5324652"/>
            <a:ext cx="3295436" cy="1073376"/>
            <a:chOff x="0" y="0"/>
            <a:chExt cx="867934" cy="2827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67934" cy="282700"/>
            </a:xfrm>
            <a:custGeom>
              <a:avLst/>
              <a:gdLst/>
              <a:ahLst/>
              <a:cxnLst/>
              <a:rect l="l" t="t" r="r" b="b"/>
              <a:pathLst>
                <a:path w="867934" h="282700">
                  <a:moveTo>
                    <a:pt x="0" y="0"/>
                  </a:moveTo>
                  <a:lnTo>
                    <a:pt x="867934" y="0"/>
                  </a:lnTo>
                  <a:lnTo>
                    <a:pt x="867934" y="282700"/>
                  </a:lnTo>
                  <a:lnTo>
                    <a:pt x="0" y="282700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67934" cy="339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A20E20"/>
                  </a:solidFill>
                  <a:latin typeface="Helios Bold"/>
                </a:rPr>
                <a:t>2023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617467" y="5324652"/>
            <a:ext cx="3295436" cy="1073376"/>
            <a:chOff x="0" y="0"/>
            <a:chExt cx="867934" cy="2827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67934" cy="282700"/>
            </a:xfrm>
            <a:custGeom>
              <a:avLst/>
              <a:gdLst/>
              <a:ahLst/>
              <a:cxnLst/>
              <a:rect l="l" t="t" r="r" b="b"/>
              <a:pathLst>
                <a:path w="867934" h="282700">
                  <a:moveTo>
                    <a:pt x="0" y="0"/>
                  </a:moveTo>
                  <a:lnTo>
                    <a:pt x="867934" y="0"/>
                  </a:lnTo>
                  <a:lnTo>
                    <a:pt x="867934" y="282700"/>
                  </a:lnTo>
                  <a:lnTo>
                    <a:pt x="0" y="282700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67934" cy="339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A20E20"/>
                  </a:solidFill>
                  <a:latin typeface="Helios Bold"/>
                </a:rPr>
                <a:t>2024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963864" y="5324652"/>
            <a:ext cx="3295436" cy="1073376"/>
            <a:chOff x="0" y="0"/>
            <a:chExt cx="867934" cy="2827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67934" cy="282700"/>
            </a:xfrm>
            <a:custGeom>
              <a:avLst/>
              <a:gdLst/>
              <a:ahLst/>
              <a:cxnLst/>
              <a:rect l="l" t="t" r="r" b="b"/>
              <a:pathLst>
                <a:path w="867934" h="282700">
                  <a:moveTo>
                    <a:pt x="0" y="0"/>
                  </a:moveTo>
                  <a:lnTo>
                    <a:pt x="867934" y="0"/>
                  </a:lnTo>
                  <a:lnTo>
                    <a:pt x="867934" y="282700"/>
                  </a:lnTo>
                  <a:lnTo>
                    <a:pt x="0" y="282700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67934" cy="339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A20E20"/>
                  </a:solidFill>
                  <a:latin typeface="Helios Bold"/>
                </a:rPr>
                <a:t>2025</a:t>
              </a:r>
            </a:p>
          </p:txBody>
        </p:sp>
      </p:grpSp>
      <p:sp>
        <p:nvSpPr>
          <p:cNvPr id="20" name="AutoShape 20"/>
          <p:cNvSpPr/>
          <p:nvPr/>
        </p:nvSpPr>
        <p:spPr>
          <a:xfrm>
            <a:off x="4324136" y="5856578"/>
            <a:ext cx="1050961" cy="9525"/>
          </a:xfrm>
          <a:prstGeom prst="line">
            <a:avLst/>
          </a:prstGeom>
          <a:ln w="9525" cap="flat">
            <a:solidFill>
              <a:srgbClr val="2A2E3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8670533" y="5856578"/>
            <a:ext cx="946934" cy="9525"/>
          </a:xfrm>
          <a:prstGeom prst="line">
            <a:avLst/>
          </a:prstGeom>
          <a:ln w="9525" cap="flat">
            <a:solidFill>
              <a:srgbClr val="2A2E3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2912903" y="5856578"/>
            <a:ext cx="1050961" cy="9525"/>
          </a:xfrm>
          <a:prstGeom prst="line">
            <a:avLst/>
          </a:prstGeom>
          <a:ln w="9525" cap="flat">
            <a:solidFill>
              <a:srgbClr val="2A2E3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23"/>
          <p:cNvSpPr txBox="1"/>
          <p:nvPr/>
        </p:nvSpPr>
        <p:spPr>
          <a:xfrm>
            <a:off x="1028700" y="6814008"/>
            <a:ext cx="3295436" cy="1253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u="none">
                <a:solidFill>
                  <a:srgbClr val="2A2E3A"/>
                </a:solidFill>
                <a:latin typeface="Helios"/>
              </a:rPr>
              <a:t>Write an achievement, successful project or milestone here.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340421" y="6814008"/>
            <a:ext cx="3295436" cy="1253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u="none">
                <a:solidFill>
                  <a:srgbClr val="2A2E3A"/>
                </a:solidFill>
                <a:latin typeface="Helios"/>
              </a:rPr>
              <a:t>Write an achievement, successful project or milestone here.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652143" y="6814008"/>
            <a:ext cx="3295436" cy="1253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u="none">
                <a:solidFill>
                  <a:srgbClr val="2A2E3A"/>
                </a:solidFill>
                <a:latin typeface="Helios"/>
              </a:rPr>
              <a:t>Write an achievement, successful project or milestone here.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963864" y="6814008"/>
            <a:ext cx="3295436" cy="1253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u="none">
                <a:solidFill>
                  <a:srgbClr val="2A2E3A"/>
                </a:solidFill>
                <a:latin typeface="Helios"/>
              </a:rPr>
              <a:t>Write an achievement, successful project or milestone here.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3814230" y="9258300"/>
            <a:ext cx="5765006" cy="1028700"/>
            <a:chOff x="0" y="0"/>
            <a:chExt cx="7686674" cy="1371600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1942883" y="475615"/>
              <a:ext cx="2698286" cy="39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Helios Bold"/>
                </a:rPr>
                <a:t>Back to Agenda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578</Words>
  <Application>Microsoft Macintosh PowerPoint</Application>
  <PresentationFormat>Произвольный</PresentationFormat>
  <Paragraphs>98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3" baseType="lpstr">
      <vt:lpstr>JetBrains Mono Medium</vt:lpstr>
      <vt:lpstr>Lato</vt:lpstr>
      <vt:lpstr>JetBrains Mono</vt:lpstr>
      <vt:lpstr>Helios</vt:lpstr>
      <vt:lpstr>JetBrains Mono Light</vt:lpstr>
      <vt:lpstr>Arial</vt:lpstr>
      <vt:lpstr>Eurostile</vt:lpstr>
      <vt:lpstr>Calibri</vt:lpstr>
      <vt:lpstr>Helios Bold</vt:lpstr>
      <vt:lpstr>TT Hoves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Arina Pashkova</cp:lastModifiedBy>
  <cp:revision>4</cp:revision>
  <dcterms:created xsi:type="dcterms:W3CDTF">2006-08-16T00:00:00Z</dcterms:created>
  <dcterms:modified xsi:type="dcterms:W3CDTF">2024-03-29T16:24:04Z</dcterms:modified>
  <dc:identifier>DAGA5D-LiLU</dc:identifier>
</cp:coreProperties>
</file>